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85" r:id="rId6"/>
    <p:sldId id="279" r:id="rId7"/>
    <p:sldId id="288" r:id="rId8"/>
    <p:sldId id="289" r:id="rId9"/>
    <p:sldId id="290" r:id="rId10"/>
    <p:sldId id="291" r:id="rId11"/>
    <p:sldId id="294" r:id="rId12"/>
    <p:sldId id="295" r:id="rId13"/>
    <p:sldId id="292" r:id="rId14"/>
    <p:sldId id="293" r:id="rId15"/>
    <p:sldId id="297" r:id="rId16"/>
    <p:sldId id="286" r:id="rId17"/>
    <p:sldId id="296" r:id="rId18"/>
    <p:sldId id="298"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E71"/>
    <a:srgbClr val="1A3E71"/>
    <a:srgbClr val="C5362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77641" autoAdjust="0"/>
  </p:normalViewPr>
  <p:slideViewPr>
    <p:cSldViewPr snapToGrid="0">
      <p:cViewPr>
        <p:scale>
          <a:sx n="75" d="100"/>
          <a:sy n="75" d="100"/>
        </p:scale>
        <p:origin x="760"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8C411-D5EC-494B-93DB-D17EF44EAFEC}" type="datetimeFigureOut">
              <a:rPr lang="fr-FR" smtClean="0"/>
              <a:t>13/01/2024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FD794-B57B-446D-9CB0-0384BBB13C85}" type="slidenum">
              <a:rPr lang="fr-FR" smtClean="0"/>
              <a:t>‹N°›</a:t>
            </a:fld>
            <a:endParaRPr lang="fr-FR"/>
          </a:p>
        </p:txBody>
      </p:sp>
    </p:spTree>
    <p:extLst>
      <p:ext uri="{BB962C8B-B14F-4D97-AF65-F5344CB8AC3E}">
        <p14:creationId xmlns:p14="http://schemas.microsoft.com/office/powerpoint/2010/main" val="4160913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DFD794-B57B-446D-9CB0-0384BBB13C85}" type="slidenum">
              <a:rPr lang="fr-FR" smtClean="0"/>
              <a:t>1</a:t>
            </a:fld>
            <a:endParaRPr lang="fr-FR"/>
          </a:p>
        </p:txBody>
      </p:sp>
    </p:spTree>
    <p:extLst>
      <p:ext uri="{BB962C8B-B14F-4D97-AF65-F5344CB8AC3E}">
        <p14:creationId xmlns:p14="http://schemas.microsoft.com/office/powerpoint/2010/main" val="1853560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 discrimination, uniquement pour avoir compétition juste et équitable (exemple : poids en boxe)</a:t>
            </a:r>
          </a:p>
        </p:txBody>
      </p:sp>
      <p:sp>
        <p:nvSpPr>
          <p:cNvPr id="4" name="Espace réservé du numéro de diapositive 3"/>
          <p:cNvSpPr>
            <a:spLocks noGrp="1"/>
          </p:cNvSpPr>
          <p:nvPr>
            <p:ph type="sldNum" sz="quarter" idx="5"/>
          </p:nvPr>
        </p:nvSpPr>
        <p:spPr/>
        <p:txBody>
          <a:bodyPr/>
          <a:lstStyle/>
          <a:p>
            <a:fld id="{0FDFD794-B57B-446D-9CB0-0384BBB13C85}" type="slidenum">
              <a:rPr lang="fr-FR" smtClean="0"/>
              <a:t>2</a:t>
            </a:fld>
            <a:endParaRPr lang="fr-FR"/>
          </a:p>
        </p:txBody>
      </p:sp>
    </p:spTree>
    <p:extLst>
      <p:ext uri="{BB962C8B-B14F-4D97-AF65-F5344CB8AC3E}">
        <p14:creationId xmlns:p14="http://schemas.microsoft.com/office/powerpoint/2010/main" val="222532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HYPERTONIE = Augmentation de le tension musculaire avec diminution de la possibilité d’étirement</a:t>
            </a:r>
          </a:p>
          <a:p>
            <a:r>
              <a:rPr lang="fr-FR" dirty="0"/>
              <a:t>ATAXIE = Mouvement non coordonnées (atteinte SNC)</a:t>
            </a:r>
          </a:p>
          <a:p>
            <a:r>
              <a:rPr lang="fr-FR" dirty="0"/>
              <a:t>ATHETOSE = Mouvement involontaire lent et continus</a:t>
            </a:r>
          </a:p>
        </p:txBody>
      </p:sp>
      <p:sp>
        <p:nvSpPr>
          <p:cNvPr id="4" name="Espace réservé du numéro de diapositive 3"/>
          <p:cNvSpPr>
            <a:spLocks noGrp="1"/>
          </p:cNvSpPr>
          <p:nvPr>
            <p:ph type="sldNum" sz="quarter" idx="5"/>
          </p:nvPr>
        </p:nvSpPr>
        <p:spPr/>
        <p:txBody>
          <a:bodyPr/>
          <a:lstStyle/>
          <a:p>
            <a:fld id="{0FDFD794-B57B-446D-9CB0-0384BBB13C85}" type="slidenum">
              <a:rPr lang="fr-FR" smtClean="0"/>
              <a:t>5</a:t>
            </a:fld>
            <a:endParaRPr lang="fr-FR"/>
          </a:p>
        </p:txBody>
      </p:sp>
    </p:spTree>
    <p:extLst>
      <p:ext uri="{BB962C8B-B14F-4D97-AF65-F5344CB8AC3E}">
        <p14:creationId xmlns:p14="http://schemas.microsoft.com/office/powerpoint/2010/main" val="1075988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DFD794-B57B-446D-9CB0-0384BBB13C85}" type="slidenum">
              <a:rPr lang="fr-FR" smtClean="0"/>
              <a:t>6</a:t>
            </a:fld>
            <a:endParaRPr lang="fr-FR"/>
          </a:p>
        </p:txBody>
      </p:sp>
    </p:spTree>
    <p:extLst>
      <p:ext uri="{BB962C8B-B14F-4D97-AF65-F5344CB8AC3E}">
        <p14:creationId xmlns:p14="http://schemas.microsoft.com/office/powerpoint/2010/main" val="4109295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DFD794-B57B-446D-9CB0-0384BBB13C85}" type="slidenum">
              <a:rPr lang="fr-FR" smtClean="0"/>
              <a:t>7</a:t>
            </a:fld>
            <a:endParaRPr lang="fr-FR"/>
          </a:p>
        </p:txBody>
      </p:sp>
    </p:spTree>
    <p:extLst>
      <p:ext uri="{BB962C8B-B14F-4D97-AF65-F5344CB8AC3E}">
        <p14:creationId xmlns:p14="http://schemas.microsoft.com/office/powerpoint/2010/main" val="1628625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DFD794-B57B-446D-9CB0-0384BBB13C85}" type="slidenum">
              <a:rPr lang="fr-FR" smtClean="0"/>
              <a:t>8</a:t>
            </a:fld>
            <a:endParaRPr lang="fr-FR"/>
          </a:p>
        </p:txBody>
      </p:sp>
    </p:spTree>
    <p:extLst>
      <p:ext uri="{BB962C8B-B14F-4D97-AF65-F5344CB8AC3E}">
        <p14:creationId xmlns:p14="http://schemas.microsoft.com/office/powerpoint/2010/main" val="3771065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DFD794-B57B-446D-9CB0-0384BBB13C85}" type="slidenum">
              <a:rPr lang="fr-FR" smtClean="0"/>
              <a:t>9</a:t>
            </a:fld>
            <a:endParaRPr lang="fr-FR"/>
          </a:p>
        </p:txBody>
      </p:sp>
    </p:spTree>
    <p:extLst>
      <p:ext uri="{BB962C8B-B14F-4D97-AF65-F5344CB8AC3E}">
        <p14:creationId xmlns:p14="http://schemas.microsoft.com/office/powerpoint/2010/main" val="3953873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DFD794-B57B-446D-9CB0-0384BBB13C85}" type="slidenum">
              <a:rPr lang="fr-FR" smtClean="0"/>
              <a:t>12</a:t>
            </a:fld>
            <a:endParaRPr lang="fr-FR"/>
          </a:p>
        </p:txBody>
      </p:sp>
    </p:spTree>
    <p:extLst>
      <p:ext uri="{BB962C8B-B14F-4D97-AF65-F5344CB8AC3E}">
        <p14:creationId xmlns:p14="http://schemas.microsoft.com/office/powerpoint/2010/main" val="3640873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404280-769B-459B-5223-7DD369C96CC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47B914F-BB83-A984-C14F-04BB548DC7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F3AAF8E-C8EE-7DE7-F054-5BA406BA217B}"/>
              </a:ext>
            </a:extLst>
          </p:cNvPr>
          <p:cNvSpPr>
            <a:spLocks noGrp="1"/>
          </p:cNvSpPr>
          <p:nvPr>
            <p:ph type="dt" sz="half" idx="10"/>
          </p:nvPr>
        </p:nvSpPr>
        <p:spPr/>
        <p:txBody>
          <a:bodyPr/>
          <a:lstStyle/>
          <a:p>
            <a:fld id="{2D98C3B8-51BF-452C-ADDC-E8DA01819D18}" type="datetimeFigureOut">
              <a:rPr lang="fr-FR" smtClean="0"/>
              <a:t>13/01/2024</a:t>
            </a:fld>
            <a:endParaRPr lang="fr-FR"/>
          </a:p>
        </p:txBody>
      </p:sp>
      <p:sp>
        <p:nvSpPr>
          <p:cNvPr id="5" name="Espace réservé du pied de page 4">
            <a:extLst>
              <a:ext uri="{FF2B5EF4-FFF2-40B4-BE49-F238E27FC236}">
                <a16:creationId xmlns:a16="http://schemas.microsoft.com/office/drawing/2014/main" id="{5DCEA3C6-BCA0-760C-5CF4-C941804744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55568C1-7F32-5447-4F02-F5EFE4D4D260}"/>
              </a:ext>
            </a:extLst>
          </p:cNvPr>
          <p:cNvSpPr>
            <a:spLocks noGrp="1"/>
          </p:cNvSpPr>
          <p:nvPr>
            <p:ph type="sldNum" sz="quarter" idx="12"/>
          </p:nvPr>
        </p:nvSpPr>
        <p:spPr/>
        <p:txBody>
          <a:bodyPr/>
          <a:lstStyle/>
          <a:p>
            <a:fld id="{93B25046-6287-4FE7-9D69-91DC2E984E11}" type="slidenum">
              <a:rPr lang="fr-FR" smtClean="0"/>
              <a:t>‹N°›</a:t>
            </a:fld>
            <a:endParaRPr lang="fr-FR"/>
          </a:p>
        </p:txBody>
      </p:sp>
    </p:spTree>
    <p:extLst>
      <p:ext uri="{BB962C8B-B14F-4D97-AF65-F5344CB8AC3E}">
        <p14:creationId xmlns:p14="http://schemas.microsoft.com/office/powerpoint/2010/main" val="736119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4AE135-45D2-6B8C-9E93-D43F2D7F1CE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3E8977C-C71D-29C7-5EB6-6D2739F4236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8953EA7-98E6-BC39-A435-AE471BA969E2}"/>
              </a:ext>
            </a:extLst>
          </p:cNvPr>
          <p:cNvSpPr>
            <a:spLocks noGrp="1"/>
          </p:cNvSpPr>
          <p:nvPr>
            <p:ph type="dt" sz="half" idx="10"/>
          </p:nvPr>
        </p:nvSpPr>
        <p:spPr/>
        <p:txBody>
          <a:bodyPr/>
          <a:lstStyle/>
          <a:p>
            <a:fld id="{2D98C3B8-51BF-452C-ADDC-E8DA01819D18}" type="datetimeFigureOut">
              <a:rPr lang="fr-FR" smtClean="0"/>
              <a:t>13/01/2024</a:t>
            </a:fld>
            <a:endParaRPr lang="fr-FR"/>
          </a:p>
        </p:txBody>
      </p:sp>
      <p:sp>
        <p:nvSpPr>
          <p:cNvPr id="5" name="Espace réservé du pied de page 4">
            <a:extLst>
              <a:ext uri="{FF2B5EF4-FFF2-40B4-BE49-F238E27FC236}">
                <a16:creationId xmlns:a16="http://schemas.microsoft.com/office/drawing/2014/main" id="{13B8C422-A30B-5D5A-526A-8A5BE2FD937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1534DF-2295-9F9A-40EE-6C506D44A5E4}"/>
              </a:ext>
            </a:extLst>
          </p:cNvPr>
          <p:cNvSpPr>
            <a:spLocks noGrp="1"/>
          </p:cNvSpPr>
          <p:nvPr>
            <p:ph type="sldNum" sz="quarter" idx="12"/>
          </p:nvPr>
        </p:nvSpPr>
        <p:spPr/>
        <p:txBody>
          <a:bodyPr/>
          <a:lstStyle/>
          <a:p>
            <a:fld id="{93B25046-6287-4FE7-9D69-91DC2E984E11}" type="slidenum">
              <a:rPr lang="fr-FR" smtClean="0"/>
              <a:t>‹N°›</a:t>
            </a:fld>
            <a:endParaRPr lang="fr-FR"/>
          </a:p>
        </p:txBody>
      </p:sp>
    </p:spTree>
    <p:extLst>
      <p:ext uri="{BB962C8B-B14F-4D97-AF65-F5344CB8AC3E}">
        <p14:creationId xmlns:p14="http://schemas.microsoft.com/office/powerpoint/2010/main" val="2778557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79FE9DE-D8C7-C168-49BC-69E05D762FB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0923525-BB22-A963-EB7B-FB7425638F6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C416A0A-AD2D-9EDD-332F-55BCBAF357AE}"/>
              </a:ext>
            </a:extLst>
          </p:cNvPr>
          <p:cNvSpPr>
            <a:spLocks noGrp="1"/>
          </p:cNvSpPr>
          <p:nvPr>
            <p:ph type="dt" sz="half" idx="10"/>
          </p:nvPr>
        </p:nvSpPr>
        <p:spPr/>
        <p:txBody>
          <a:bodyPr/>
          <a:lstStyle/>
          <a:p>
            <a:fld id="{2D98C3B8-51BF-452C-ADDC-E8DA01819D18}" type="datetimeFigureOut">
              <a:rPr lang="fr-FR" smtClean="0"/>
              <a:t>13/01/2024</a:t>
            </a:fld>
            <a:endParaRPr lang="fr-FR"/>
          </a:p>
        </p:txBody>
      </p:sp>
      <p:sp>
        <p:nvSpPr>
          <p:cNvPr id="5" name="Espace réservé du pied de page 4">
            <a:extLst>
              <a:ext uri="{FF2B5EF4-FFF2-40B4-BE49-F238E27FC236}">
                <a16:creationId xmlns:a16="http://schemas.microsoft.com/office/drawing/2014/main" id="{E310E866-7A7D-E416-377C-72D9249483B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05CC001-51AC-0A20-3A32-3EF1A3633A49}"/>
              </a:ext>
            </a:extLst>
          </p:cNvPr>
          <p:cNvSpPr>
            <a:spLocks noGrp="1"/>
          </p:cNvSpPr>
          <p:nvPr>
            <p:ph type="sldNum" sz="quarter" idx="12"/>
          </p:nvPr>
        </p:nvSpPr>
        <p:spPr/>
        <p:txBody>
          <a:bodyPr/>
          <a:lstStyle/>
          <a:p>
            <a:fld id="{93B25046-6287-4FE7-9D69-91DC2E984E11}" type="slidenum">
              <a:rPr lang="fr-FR" smtClean="0"/>
              <a:t>‹N°›</a:t>
            </a:fld>
            <a:endParaRPr lang="fr-FR"/>
          </a:p>
        </p:txBody>
      </p:sp>
    </p:spTree>
    <p:extLst>
      <p:ext uri="{BB962C8B-B14F-4D97-AF65-F5344CB8AC3E}">
        <p14:creationId xmlns:p14="http://schemas.microsoft.com/office/powerpoint/2010/main" val="3520270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AA3933-8C05-EF3C-47A1-02A1039717A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24EE3EE-C440-81C9-651B-8E51C7FFF57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D7AC92-01A8-3FDD-F359-0CD94E13B4AC}"/>
              </a:ext>
            </a:extLst>
          </p:cNvPr>
          <p:cNvSpPr>
            <a:spLocks noGrp="1"/>
          </p:cNvSpPr>
          <p:nvPr>
            <p:ph type="dt" sz="half" idx="10"/>
          </p:nvPr>
        </p:nvSpPr>
        <p:spPr/>
        <p:txBody>
          <a:bodyPr/>
          <a:lstStyle/>
          <a:p>
            <a:fld id="{2D98C3B8-51BF-452C-ADDC-E8DA01819D18}" type="datetimeFigureOut">
              <a:rPr lang="fr-FR" smtClean="0"/>
              <a:t>13/01/2024</a:t>
            </a:fld>
            <a:endParaRPr lang="fr-FR"/>
          </a:p>
        </p:txBody>
      </p:sp>
      <p:sp>
        <p:nvSpPr>
          <p:cNvPr id="5" name="Espace réservé du pied de page 4">
            <a:extLst>
              <a:ext uri="{FF2B5EF4-FFF2-40B4-BE49-F238E27FC236}">
                <a16:creationId xmlns:a16="http://schemas.microsoft.com/office/drawing/2014/main" id="{2AAB287A-05F7-CC2C-E72A-DB66D845B2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2F924D-FB8C-9C36-EE5F-6B1B46A728E1}"/>
              </a:ext>
            </a:extLst>
          </p:cNvPr>
          <p:cNvSpPr>
            <a:spLocks noGrp="1"/>
          </p:cNvSpPr>
          <p:nvPr>
            <p:ph type="sldNum" sz="quarter" idx="12"/>
          </p:nvPr>
        </p:nvSpPr>
        <p:spPr/>
        <p:txBody>
          <a:bodyPr/>
          <a:lstStyle/>
          <a:p>
            <a:fld id="{93B25046-6287-4FE7-9D69-91DC2E984E11}" type="slidenum">
              <a:rPr lang="fr-FR" smtClean="0"/>
              <a:t>‹N°›</a:t>
            </a:fld>
            <a:endParaRPr lang="fr-FR"/>
          </a:p>
        </p:txBody>
      </p:sp>
    </p:spTree>
    <p:extLst>
      <p:ext uri="{BB962C8B-B14F-4D97-AF65-F5344CB8AC3E}">
        <p14:creationId xmlns:p14="http://schemas.microsoft.com/office/powerpoint/2010/main" val="205164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8AA4B3-0693-D4E1-5662-CF90C426130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6F205A2-A6A8-BE0D-EC7A-7AE7E50F41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CE8C04D-78F5-86AA-85FD-7C3DC38258D3}"/>
              </a:ext>
            </a:extLst>
          </p:cNvPr>
          <p:cNvSpPr>
            <a:spLocks noGrp="1"/>
          </p:cNvSpPr>
          <p:nvPr>
            <p:ph type="dt" sz="half" idx="10"/>
          </p:nvPr>
        </p:nvSpPr>
        <p:spPr/>
        <p:txBody>
          <a:bodyPr/>
          <a:lstStyle/>
          <a:p>
            <a:fld id="{2D98C3B8-51BF-452C-ADDC-E8DA01819D18}" type="datetimeFigureOut">
              <a:rPr lang="fr-FR" smtClean="0"/>
              <a:t>13/01/2024</a:t>
            </a:fld>
            <a:endParaRPr lang="fr-FR"/>
          </a:p>
        </p:txBody>
      </p:sp>
      <p:sp>
        <p:nvSpPr>
          <p:cNvPr id="5" name="Espace réservé du pied de page 4">
            <a:extLst>
              <a:ext uri="{FF2B5EF4-FFF2-40B4-BE49-F238E27FC236}">
                <a16:creationId xmlns:a16="http://schemas.microsoft.com/office/drawing/2014/main" id="{847AEB13-75A4-70FB-3842-6431BB582EA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466C89-AFF3-55F8-89BA-FB0F20CA5387}"/>
              </a:ext>
            </a:extLst>
          </p:cNvPr>
          <p:cNvSpPr>
            <a:spLocks noGrp="1"/>
          </p:cNvSpPr>
          <p:nvPr>
            <p:ph type="sldNum" sz="quarter" idx="12"/>
          </p:nvPr>
        </p:nvSpPr>
        <p:spPr/>
        <p:txBody>
          <a:bodyPr/>
          <a:lstStyle/>
          <a:p>
            <a:fld id="{93B25046-6287-4FE7-9D69-91DC2E984E11}" type="slidenum">
              <a:rPr lang="fr-FR" smtClean="0"/>
              <a:t>‹N°›</a:t>
            </a:fld>
            <a:endParaRPr lang="fr-FR"/>
          </a:p>
        </p:txBody>
      </p:sp>
    </p:spTree>
    <p:extLst>
      <p:ext uri="{BB962C8B-B14F-4D97-AF65-F5344CB8AC3E}">
        <p14:creationId xmlns:p14="http://schemas.microsoft.com/office/powerpoint/2010/main" val="1155079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02368-AC3F-D2A5-0DAF-6A82C59156C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E82FBF7-B54A-009B-4011-B3DCB5D8F27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994B8F8-7084-F619-1E47-07609282AE2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A8A71A5-D959-F832-AD8D-055AB7045D4F}"/>
              </a:ext>
            </a:extLst>
          </p:cNvPr>
          <p:cNvSpPr>
            <a:spLocks noGrp="1"/>
          </p:cNvSpPr>
          <p:nvPr>
            <p:ph type="dt" sz="half" idx="10"/>
          </p:nvPr>
        </p:nvSpPr>
        <p:spPr/>
        <p:txBody>
          <a:bodyPr/>
          <a:lstStyle/>
          <a:p>
            <a:fld id="{2D98C3B8-51BF-452C-ADDC-E8DA01819D18}" type="datetimeFigureOut">
              <a:rPr lang="fr-FR" smtClean="0"/>
              <a:t>13/01/2024</a:t>
            </a:fld>
            <a:endParaRPr lang="fr-FR"/>
          </a:p>
        </p:txBody>
      </p:sp>
      <p:sp>
        <p:nvSpPr>
          <p:cNvPr id="6" name="Espace réservé du pied de page 5">
            <a:extLst>
              <a:ext uri="{FF2B5EF4-FFF2-40B4-BE49-F238E27FC236}">
                <a16:creationId xmlns:a16="http://schemas.microsoft.com/office/drawing/2014/main" id="{F0AE8195-373C-2582-1767-3A104419EB8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B77713E-2C32-76F9-B83F-75C1E1DA027A}"/>
              </a:ext>
            </a:extLst>
          </p:cNvPr>
          <p:cNvSpPr>
            <a:spLocks noGrp="1"/>
          </p:cNvSpPr>
          <p:nvPr>
            <p:ph type="sldNum" sz="quarter" idx="12"/>
          </p:nvPr>
        </p:nvSpPr>
        <p:spPr/>
        <p:txBody>
          <a:bodyPr/>
          <a:lstStyle/>
          <a:p>
            <a:fld id="{93B25046-6287-4FE7-9D69-91DC2E984E11}" type="slidenum">
              <a:rPr lang="fr-FR" smtClean="0"/>
              <a:t>‹N°›</a:t>
            </a:fld>
            <a:endParaRPr lang="fr-FR"/>
          </a:p>
        </p:txBody>
      </p:sp>
    </p:spTree>
    <p:extLst>
      <p:ext uri="{BB962C8B-B14F-4D97-AF65-F5344CB8AC3E}">
        <p14:creationId xmlns:p14="http://schemas.microsoft.com/office/powerpoint/2010/main" val="311972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6A49B7-879F-AA0B-4060-2970317AAF2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20518E0-B980-ED54-912B-AECB2113E3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ECC1288-29D6-3B9F-FED2-171C804FAD0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111CE86-BD5B-A063-91D0-22A53D90A6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098F93A-59D2-CD14-FB50-61D0E426D2D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C3D9DD5-2519-B6D0-B136-D93C3B32DDC0}"/>
              </a:ext>
            </a:extLst>
          </p:cNvPr>
          <p:cNvSpPr>
            <a:spLocks noGrp="1"/>
          </p:cNvSpPr>
          <p:nvPr>
            <p:ph type="dt" sz="half" idx="10"/>
          </p:nvPr>
        </p:nvSpPr>
        <p:spPr/>
        <p:txBody>
          <a:bodyPr/>
          <a:lstStyle/>
          <a:p>
            <a:fld id="{2D98C3B8-51BF-452C-ADDC-E8DA01819D18}" type="datetimeFigureOut">
              <a:rPr lang="fr-FR" smtClean="0"/>
              <a:t>13/01/2024</a:t>
            </a:fld>
            <a:endParaRPr lang="fr-FR"/>
          </a:p>
        </p:txBody>
      </p:sp>
      <p:sp>
        <p:nvSpPr>
          <p:cNvPr id="8" name="Espace réservé du pied de page 7">
            <a:extLst>
              <a:ext uri="{FF2B5EF4-FFF2-40B4-BE49-F238E27FC236}">
                <a16:creationId xmlns:a16="http://schemas.microsoft.com/office/drawing/2014/main" id="{779572A6-9B53-1F5D-2928-BB72461237D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AAAE58E-B88B-C229-5682-2FCC04232494}"/>
              </a:ext>
            </a:extLst>
          </p:cNvPr>
          <p:cNvSpPr>
            <a:spLocks noGrp="1"/>
          </p:cNvSpPr>
          <p:nvPr>
            <p:ph type="sldNum" sz="quarter" idx="12"/>
          </p:nvPr>
        </p:nvSpPr>
        <p:spPr/>
        <p:txBody>
          <a:bodyPr/>
          <a:lstStyle/>
          <a:p>
            <a:fld id="{93B25046-6287-4FE7-9D69-91DC2E984E11}" type="slidenum">
              <a:rPr lang="fr-FR" smtClean="0"/>
              <a:t>‹N°›</a:t>
            </a:fld>
            <a:endParaRPr lang="fr-FR"/>
          </a:p>
        </p:txBody>
      </p:sp>
    </p:spTree>
    <p:extLst>
      <p:ext uri="{BB962C8B-B14F-4D97-AF65-F5344CB8AC3E}">
        <p14:creationId xmlns:p14="http://schemas.microsoft.com/office/powerpoint/2010/main" val="3206126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5BE2E9-3299-F2E0-4705-8BA5F12787C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A4A6CDF-C950-371E-FBAA-A909B485937B}"/>
              </a:ext>
            </a:extLst>
          </p:cNvPr>
          <p:cNvSpPr>
            <a:spLocks noGrp="1"/>
          </p:cNvSpPr>
          <p:nvPr>
            <p:ph type="dt" sz="half" idx="10"/>
          </p:nvPr>
        </p:nvSpPr>
        <p:spPr/>
        <p:txBody>
          <a:bodyPr/>
          <a:lstStyle/>
          <a:p>
            <a:fld id="{2D98C3B8-51BF-452C-ADDC-E8DA01819D18}" type="datetimeFigureOut">
              <a:rPr lang="fr-FR" smtClean="0"/>
              <a:t>13/01/2024</a:t>
            </a:fld>
            <a:endParaRPr lang="fr-FR"/>
          </a:p>
        </p:txBody>
      </p:sp>
      <p:sp>
        <p:nvSpPr>
          <p:cNvPr id="4" name="Espace réservé du pied de page 3">
            <a:extLst>
              <a:ext uri="{FF2B5EF4-FFF2-40B4-BE49-F238E27FC236}">
                <a16:creationId xmlns:a16="http://schemas.microsoft.com/office/drawing/2014/main" id="{0556A984-81AD-435D-B1D2-12DCE8DC950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95D1142-1B58-800B-4FEF-DFA31C9A759C}"/>
              </a:ext>
            </a:extLst>
          </p:cNvPr>
          <p:cNvSpPr>
            <a:spLocks noGrp="1"/>
          </p:cNvSpPr>
          <p:nvPr>
            <p:ph type="sldNum" sz="quarter" idx="12"/>
          </p:nvPr>
        </p:nvSpPr>
        <p:spPr/>
        <p:txBody>
          <a:bodyPr/>
          <a:lstStyle/>
          <a:p>
            <a:fld id="{93B25046-6287-4FE7-9D69-91DC2E984E11}" type="slidenum">
              <a:rPr lang="fr-FR" smtClean="0"/>
              <a:t>‹N°›</a:t>
            </a:fld>
            <a:endParaRPr lang="fr-FR"/>
          </a:p>
        </p:txBody>
      </p:sp>
    </p:spTree>
    <p:extLst>
      <p:ext uri="{BB962C8B-B14F-4D97-AF65-F5344CB8AC3E}">
        <p14:creationId xmlns:p14="http://schemas.microsoft.com/office/powerpoint/2010/main" val="307432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80A7A46-8A65-E33F-23AE-7FC4416C5595}"/>
              </a:ext>
            </a:extLst>
          </p:cNvPr>
          <p:cNvSpPr>
            <a:spLocks noGrp="1"/>
          </p:cNvSpPr>
          <p:nvPr>
            <p:ph type="dt" sz="half" idx="10"/>
          </p:nvPr>
        </p:nvSpPr>
        <p:spPr/>
        <p:txBody>
          <a:bodyPr/>
          <a:lstStyle/>
          <a:p>
            <a:fld id="{2D98C3B8-51BF-452C-ADDC-E8DA01819D18}" type="datetimeFigureOut">
              <a:rPr lang="fr-FR" smtClean="0"/>
              <a:t>13/01/2024</a:t>
            </a:fld>
            <a:endParaRPr lang="fr-FR"/>
          </a:p>
        </p:txBody>
      </p:sp>
      <p:sp>
        <p:nvSpPr>
          <p:cNvPr id="3" name="Espace réservé du pied de page 2">
            <a:extLst>
              <a:ext uri="{FF2B5EF4-FFF2-40B4-BE49-F238E27FC236}">
                <a16:creationId xmlns:a16="http://schemas.microsoft.com/office/drawing/2014/main" id="{AC3A6AF2-13BC-582E-A3A2-EB4546D4E26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09EDDED-34CE-E4F6-9711-96C3286A1E78}"/>
              </a:ext>
            </a:extLst>
          </p:cNvPr>
          <p:cNvSpPr>
            <a:spLocks noGrp="1"/>
          </p:cNvSpPr>
          <p:nvPr>
            <p:ph type="sldNum" sz="quarter" idx="12"/>
          </p:nvPr>
        </p:nvSpPr>
        <p:spPr/>
        <p:txBody>
          <a:bodyPr/>
          <a:lstStyle/>
          <a:p>
            <a:fld id="{93B25046-6287-4FE7-9D69-91DC2E984E11}" type="slidenum">
              <a:rPr lang="fr-FR" smtClean="0"/>
              <a:t>‹N°›</a:t>
            </a:fld>
            <a:endParaRPr lang="fr-FR"/>
          </a:p>
        </p:txBody>
      </p:sp>
    </p:spTree>
    <p:extLst>
      <p:ext uri="{BB962C8B-B14F-4D97-AF65-F5344CB8AC3E}">
        <p14:creationId xmlns:p14="http://schemas.microsoft.com/office/powerpoint/2010/main" val="893623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4147F1-5D72-80F5-B908-7E13A25B5E4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8E787BF-521B-1BB0-32C5-38BD86C30D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DB8C90C-6769-C061-D3C8-5471B73602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53832F-EA4F-3792-EF13-AAB9B3A9EDC4}"/>
              </a:ext>
            </a:extLst>
          </p:cNvPr>
          <p:cNvSpPr>
            <a:spLocks noGrp="1"/>
          </p:cNvSpPr>
          <p:nvPr>
            <p:ph type="dt" sz="half" idx="10"/>
          </p:nvPr>
        </p:nvSpPr>
        <p:spPr/>
        <p:txBody>
          <a:bodyPr/>
          <a:lstStyle/>
          <a:p>
            <a:fld id="{2D98C3B8-51BF-452C-ADDC-E8DA01819D18}" type="datetimeFigureOut">
              <a:rPr lang="fr-FR" smtClean="0"/>
              <a:t>13/01/2024</a:t>
            </a:fld>
            <a:endParaRPr lang="fr-FR"/>
          </a:p>
        </p:txBody>
      </p:sp>
      <p:sp>
        <p:nvSpPr>
          <p:cNvPr id="6" name="Espace réservé du pied de page 5">
            <a:extLst>
              <a:ext uri="{FF2B5EF4-FFF2-40B4-BE49-F238E27FC236}">
                <a16:creationId xmlns:a16="http://schemas.microsoft.com/office/drawing/2014/main" id="{22EFB55D-BDBD-0D8D-97D3-6E21ECEEB42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FEC3D73-F813-030C-5052-166B25CF1F7D}"/>
              </a:ext>
            </a:extLst>
          </p:cNvPr>
          <p:cNvSpPr>
            <a:spLocks noGrp="1"/>
          </p:cNvSpPr>
          <p:nvPr>
            <p:ph type="sldNum" sz="quarter" idx="12"/>
          </p:nvPr>
        </p:nvSpPr>
        <p:spPr/>
        <p:txBody>
          <a:bodyPr/>
          <a:lstStyle/>
          <a:p>
            <a:fld id="{93B25046-6287-4FE7-9D69-91DC2E984E11}" type="slidenum">
              <a:rPr lang="fr-FR" smtClean="0"/>
              <a:t>‹N°›</a:t>
            </a:fld>
            <a:endParaRPr lang="fr-FR"/>
          </a:p>
        </p:txBody>
      </p:sp>
    </p:spTree>
    <p:extLst>
      <p:ext uri="{BB962C8B-B14F-4D97-AF65-F5344CB8AC3E}">
        <p14:creationId xmlns:p14="http://schemas.microsoft.com/office/powerpoint/2010/main" val="94262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9A5225-2695-D5B5-D3D6-A3641AFE3C5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A65D19B-1514-8903-2A61-F943EF17EC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BC00491-3D7B-6BE6-EF2E-C8DE2B1DB1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D6770A4-899F-5960-7CC8-E283CE6CEFE4}"/>
              </a:ext>
            </a:extLst>
          </p:cNvPr>
          <p:cNvSpPr>
            <a:spLocks noGrp="1"/>
          </p:cNvSpPr>
          <p:nvPr>
            <p:ph type="dt" sz="half" idx="10"/>
          </p:nvPr>
        </p:nvSpPr>
        <p:spPr/>
        <p:txBody>
          <a:bodyPr/>
          <a:lstStyle/>
          <a:p>
            <a:fld id="{2D98C3B8-51BF-452C-ADDC-E8DA01819D18}" type="datetimeFigureOut">
              <a:rPr lang="fr-FR" smtClean="0"/>
              <a:t>13/01/2024</a:t>
            </a:fld>
            <a:endParaRPr lang="fr-FR"/>
          </a:p>
        </p:txBody>
      </p:sp>
      <p:sp>
        <p:nvSpPr>
          <p:cNvPr id="6" name="Espace réservé du pied de page 5">
            <a:extLst>
              <a:ext uri="{FF2B5EF4-FFF2-40B4-BE49-F238E27FC236}">
                <a16:creationId xmlns:a16="http://schemas.microsoft.com/office/drawing/2014/main" id="{5F053A5D-018C-194F-66BE-E1CFA0469E0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CDDF0BD-13BD-8300-A9DC-546BE6842F16}"/>
              </a:ext>
            </a:extLst>
          </p:cNvPr>
          <p:cNvSpPr>
            <a:spLocks noGrp="1"/>
          </p:cNvSpPr>
          <p:nvPr>
            <p:ph type="sldNum" sz="quarter" idx="12"/>
          </p:nvPr>
        </p:nvSpPr>
        <p:spPr/>
        <p:txBody>
          <a:bodyPr/>
          <a:lstStyle/>
          <a:p>
            <a:fld id="{93B25046-6287-4FE7-9D69-91DC2E984E11}" type="slidenum">
              <a:rPr lang="fr-FR" smtClean="0"/>
              <a:t>‹N°›</a:t>
            </a:fld>
            <a:endParaRPr lang="fr-FR"/>
          </a:p>
        </p:txBody>
      </p:sp>
    </p:spTree>
    <p:extLst>
      <p:ext uri="{BB962C8B-B14F-4D97-AF65-F5344CB8AC3E}">
        <p14:creationId xmlns:p14="http://schemas.microsoft.com/office/powerpoint/2010/main" val="2327498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B121F4B-A70D-7806-741C-FD673204AF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26CB408-01CF-1354-8BA7-F289AF1A8E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ED7E5C2-A440-D747-7DE6-7CE78FE897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8C3B8-51BF-452C-ADDC-E8DA01819D18}" type="datetimeFigureOut">
              <a:rPr lang="fr-FR" smtClean="0"/>
              <a:t>13/01/2024</a:t>
            </a:fld>
            <a:endParaRPr lang="fr-FR"/>
          </a:p>
        </p:txBody>
      </p:sp>
      <p:sp>
        <p:nvSpPr>
          <p:cNvPr id="5" name="Espace réservé du pied de page 4">
            <a:extLst>
              <a:ext uri="{FF2B5EF4-FFF2-40B4-BE49-F238E27FC236}">
                <a16:creationId xmlns:a16="http://schemas.microsoft.com/office/drawing/2014/main" id="{AFD13B49-11DF-BE40-4D0B-289258DB2C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4F9CFC6-B52A-B87F-3566-F4CA922A15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B25046-6287-4FE7-9D69-91DC2E984E11}" type="slidenum">
              <a:rPr lang="fr-FR" smtClean="0"/>
              <a:t>‹N°›</a:t>
            </a:fld>
            <a:endParaRPr lang="fr-FR"/>
          </a:p>
        </p:txBody>
      </p:sp>
    </p:spTree>
    <p:extLst>
      <p:ext uri="{BB962C8B-B14F-4D97-AF65-F5344CB8AC3E}">
        <p14:creationId xmlns:p14="http://schemas.microsoft.com/office/powerpoint/2010/main" val="2314988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3E71"/>
        </a:solidFill>
        <a:effectLst/>
      </p:bgPr>
    </p:bg>
    <p:spTree>
      <p:nvGrpSpPr>
        <p:cNvPr id="1" name=""/>
        <p:cNvGrpSpPr/>
        <p:nvPr/>
      </p:nvGrpSpPr>
      <p:grpSpPr>
        <a:xfrm>
          <a:off x="0" y="0"/>
          <a:ext cx="0" cy="0"/>
          <a:chOff x="0" y="0"/>
          <a:chExt cx="0" cy="0"/>
        </a:xfrm>
      </p:grpSpPr>
      <p:pic>
        <p:nvPicPr>
          <p:cNvPr id="4" name="Image 3" descr="Une image contenant Graphique, logo, symbole, Police&#10;&#10;Description générée automatiquement">
            <a:extLst>
              <a:ext uri="{FF2B5EF4-FFF2-40B4-BE49-F238E27FC236}">
                <a16:creationId xmlns:a16="http://schemas.microsoft.com/office/drawing/2014/main" id="{015F38C3-50EB-639E-61EC-8EA50B6F2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2967" y="383625"/>
            <a:ext cx="1451729" cy="957282"/>
          </a:xfrm>
          <a:prstGeom prst="rect">
            <a:avLst/>
          </a:prstGeom>
        </p:spPr>
      </p:pic>
      <p:pic>
        <p:nvPicPr>
          <p:cNvPr id="5" name="Graphique 4">
            <a:extLst>
              <a:ext uri="{FF2B5EF4-FFF2-40B4-BE49-F238E27FC236}">
                <a16:creationId xmlns:a16="http://schemas.microsoft.com/office/drawing/2014/main" id="{558E7B34-3050-0351-ECBD-93B971B94F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5775" y="-355547"/>
            <a:ext cx="5891040" cy="7569093"/>
          </a:xfrm>
          <a:prstGeom prst="rect">
            <a:avLst/>
          </a:prstGeom>
        </p:spPr>
      </p:pic>
      <p:sp>
        <p:nvSpPr>
          <p:cNvPr id="7" name="Forme libre : forme 6">
            <a:extLst>
              <a:ext uri="{FF2B5EF4-FFF2-40B4-BE49-F238E27FC236}">
                <a16:creationId xmlns:a16="http://schemas.microsoft.com/office/drawing/2014/main" id="{29A512D4-0A81-0C4F-D578-D6C8E5B8398D}"/>
              </a:ext>
            </a:extLst>
          </p:cNvPr>
          <p:cNvSpPr/>
          <p:nvPr/>
        </p:nvSpPr>
        <p:spPr>
          <a:xfrm>
            <a:off x="8232640" y="6252428"/>
            <a:ext cx="3620654" cy="9236"/>
          </a:xfrm>
          <a:custGeom>
            <a:avLst/>
            <a:gdLst>
              <a:gd name="connsiteX0" fmla="*/ 0 w 3620654"/>
              <a:gd name="connsiteY0" fmla="*/ 0 h 9236"/>
              <a:gd name="connsiteX1" fmla="*/ 3620655 w 3620654"/>
              <a:gd name="connsiteY1" fmla="*/ 0 h 9236"/>
            </a:gdLst>
            <a:ahLst/>
            <a:cxnLst>
              <a:cxn ang="0">
                <a:pos x="connsiteX0" y="connsiteY0"/>
              </a:cxn>
              <a:cxn ang="0">
                <a:pos x="connsiteX1" y="connsiteY1"/>
              </a:cxn>
            </a:cxnLst>
            <a:rect l="l" t="t" r="r" b="b"/>
            <a:pathLst>
              <a:path w="3620654" h="9236">
                <a:moveTo>
                  <a:pt x="0" y="0"/>
                </a:moveTo>
                <a:lnTo>
                  <a:pt x="3620655" y="0"/>
                </a:lnTo>
              </a:path>
            </a:pathLst>
          </a:custGeom>
          <a:ln w="18473" cap="flat">
            <a:solidFill>
              <a:srgbClr val="FFFFFF"/>
            </a:solidFill>
            <a:prstDash val="solid"/>
            <a:miter/>
          </a:ln>
        </p:spPr>
        <p:txBody>
          <a:bodyPr rtlCol="0" anchor="ctr"/>
          <a:lstStyle/>
          <a:p>
            <a:endParaRPr lang="fr-FR"/>
          </a:p>
        </p:txBody>
      </p:sp>
      <p:sp>
        <p:nvSpPr>
          <p:cNvPr id="9" name="Forme libre : forme 8">
            <a:extLst>
              <a:ext uri="{FF2B5EF4-FFF2-40B4-BE49-F238E27FC236}">
                <a16:creationId xmlns:a16="http://schemas.microsoft.com/office/drawing/2014/main" id="{855DA5CE-19C5-4447-4ABF-97D2B45AA9A5}"/>
              </a:ext>
            </a:extLst>
          </p:cNvPr>
          <p:cNvSpPr/>
          <p:nvPr/>
        </p:nvSpPr>
        <p:spPr>
          <a:xfrm>
            <a:off x="338544" y="6233110"/>
            <a:ext cx="3620654" cy="9236"/>
          </a:xfrm>
          <a:custGeom>
            <a:avLst/>
            <a:gdLst>
              <a:gd name="connsiteX0" fmla="*/ 0 w 3620654"/>
              <a:gd name="connsiteY0" fmla="*/ 0 h 9236"/>
              <a:gd name="connsiteX1" fmla="*/ 3620655 w 3620654"/>
              <a:gd name="connsiteY1" fmla="*/ 0 h 9236"/>
            </a:gdLst>
            <a:ahLst/>
            <a:cxnLst>
              <a:cxn ang="0">
                <a:pos x="connsiteX0" y="connsiteY0"/>
              </a:cxn>
              <a:cxn ang="0">
                <a:pos x="connsiteX1" y="connsiteY1"/>
              </a:cxn>
            </a:cxnLst>
            <a:rect l="l" t="t" r="r" b="b"/>
            <a:pathLst>
              <a:path w="3620654" h="9236">
                <a:moveTo>
                  <a:pt x="0" y="0"/>
                </a:moveTo>
                <a:lnTo>
                  <a:pt x="3620655" y="0"/>
                </a:lnTo>
              </a:path>
            </a:pathLst>
          </a:custGeom>
          <a:ln w="18473" cap="flat">
            <a:solidFill>
              <a:srgbClr val="FFFFFF"/>
            </a:solidFill>
            <a:prstDash val="solid"/>
            <a:miter/>
          </a:ln>
        </p:spPr>
        <p:txBody>
          <a:bodyPr rtlCol="0" anchor="ctr"/>
          <a:lstStyle/>
          <a:p>
            <a:endParaRPr lang="fr-FR"/>
          </a:p>
        </p:txBody>
      </p:sp>
      <p:sp>
        <p:nvSpPr>
          <p:cNvPr id="2" name="Rectangle : coins arrondis 1">
            <a:extLst>
              <a:ext uri="{FF2B5EF4-FFF2-40B4-BE49-F238E27FC236}">
                <a16:creationId xmlns:a16="http://schemas.microsoft.com/office/drawing/2014/main" id="{85A39D26-89F2-6215-D302-CEA5CE58F85D}"/>
              </a:ext>
            </a:extLst>
          </p:cNvPr>
          <p:cNvSpPr/>
          <p:nvPr/>
        </p:nvSpPr>
        <p:spPr>
          <a:xfrm>
            <a:off x="4095266" y="5923231"/>
            <a:ext cx="4001471" cy="6197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1A3E71"/>
                </a:solidFill>
                <a:latin typeface="Parka Black" panose="02000503040000020004" pitchFamily="2" charset="0"/>
              </a:rPr>
              <a:t>16 janvier 2024</a:t>
            </a:r>
          </a:p>
        </p:txBody>
      </p:sp>
      <p:sp>
        <p:nvSpPr>
          <p:cNvPr id="6" name="ZoneTexte 5">
            <a:extLst>
              <a:ext uri="{FF2B5EF4-FFF2-40B4-BE49-F238E27FC236}">
                <a16:creationId xmlns:a16="http://schemas.microsoft.com/office/drawing/2014/main" id="{6F00E7A0-A1A0-150A-B015-7F3D6A2DF5FB}"/>
              </a:ext>
            </a:extLst>
          </p:cNvPr>
          <p:cNvSpPr txBox="1"/>
          <p:nvPr/>
        </p:nvSpPr>
        <p:spPr>
          <a:xfrm>
            <a:off x="2692189" y="310296"/>
            <a:ext cx="6807622" cy="1569660"/>
          </a:xfrm>
          <a:prstGeom prst="rect">
            <a:avLst/>
          </a:prstGeom>
          <a:noFill/>
        </p:spPr>
        <p:txBody>
          <a:bodyPr wrap="square" rtlCol="0">
            <a:spAutoFit/>
          </a:bodyPr>
          <a:lstStyle/>
          <a:p>
            <a:pPr algn="ctr"/>
            <a:r>
              <a:rPr lang="fr-FR" sz="4800" b="1" u="sng" dirty="0">
                <a:solidFill>
                  <a:schemeClr val="bg1"/>
                </a:solidFill>
              </a:rPr>
              <a:t>Classification au handball en fauteuil</a:t>
            </a:r>
          </a:p>
        </p:txBody>
      </p:sp>
      <p:sp>
        <p:nvSpPr>
          <p:cNvPr id="10" name="ZoneTexte 9">
            <a:extLst>
              <a:ext uri="{FF2B5EF4-FFF2-40B4-BE49-F238E27FC236}">
                <a16:creationId xmlns:a16="http://schemas.microsoft.com/office/drawing/2014/main" id="{F341E826-20FF-3390-A358-1F27CB68FC9C}"/>
              </a:ext>
            </a:extLst>
          </p:cNvPr>
          <p:cNvSpPr txBox="1"/>
          <p:nvPr/>
        </p:nvSpPr>
        <p:spPr>
          <a:xfrm>
            <a:off x="338545" y="2231648"/>
            <a:ext cx="3620653" cy="646331"/>
          </a:xfrm>
          <a:prstGeom prst="rect">
            <a:avLst/>
          </a:prstGeom>
          <a:noFill/>
        </p:spPr>
        <p:txBody>
          <a:bodyPr wrap="square" rtlCol="0">
            <a:spAutoFit/>
          </a:bodyPr>
          <a:lstStyle/>
          <a:p>
            <a:pPr algn="ctr"/>
            <a:r>
              <a:rPr lang="fr-FR" sz="3200" b="1" dirty="0">
                <a:solidFill>
                  <a:schemeClr val="bg1"/>
                </a:solidFill>
              </a:rPr>
              <a:t>Pierre </a:t>
            </a:r>
            <a:r>
              <a:rPr lang="fr-FR" sz="3600" b="1" dirty="0">
                <a:solidFill>
                  <a:schemeClr val="bg1"/>
                </a:solidFill>
              </a:rPr>
              <a:t>PIGOURY</a:t>
            </a:r>
          </a:p>
        </p:txBody>
      </p:sp>
      <p:sp>
        <p:nvSpPr>
          <p:cNvPr id="12" name="ZoneTexte 11">
            <a:extLst>
              <a:ext uri="{FF2B5EF4-FFF2-40B4-BE49-F238E27FC236}">
                <a16:creationId xmlns:a16="http://schemas.microsoft.com/office/drawing/2014/main" id="{F6B6121E-F0F1-C5A3-FAF3-B7A481FED6C5}"/>
              </a:ext>
            </a:extLst>
          </p:cNvPr>
          <p:cNvSpPr txBox="1"/>
          <p:nvPr/>
        </p:nvSpPr>
        <p:spPr>
          <a:xfrm>
            <a:off x="1944838" y="2764885"/>
            <a:ext cx="5348358" cy="2610843"/>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fr-FR" sz="2800" dirty="0">
                <a:solidFill>
                  <a:schemeClr val="bg1"/>
                </a:solidFill>
              </a:rPr>
              <a:t>Ergothérapeute </a:t>
            </a:r>
          </a:p>
          <a:p>
            <a:pPr marL="285750" indent="-285750">
              <a:lnSpc>
                <a:spcPct val="150000"/>
              </a:lnSpc>
              <a:buFont typeface="Courier New" panose="02070309020205020404" pitchFamily="49" charset="0"/>
              <a:buChar char="o"/>
            </a:pPr>
            <a:r>
              <a:rPr lang="fr-FR" sz="2800" dirty="0">
                <a:solidFill>
                  <a:schemeClr val="bg1"/>
                </a:solidFill>
              </a:rPr>
              <a:t>Kinésithérapeute</a:t>
            </a:r>
          </a:p>
          <a:p>
            <a:pPr marL="285750" indent="-285750">
              <a:lnSpc>
                <a:spcPct val="150000"/>
              </a:lnSpc>
              <a:buFont typeface="Courier New" panose="02070309020205020404" pitchFamily="49" charset="0"/>
              <a:buChar char="o"/>
            </a:pPr>
            <a:r>
              <a:rPr lang="fr-FR" sz="2800" dirty="0">
                <a:solidFill>
                  <a:schemeClr val="bg1"/>
                </a:solidFill>
              </a:rPr>
              <a:t>Conseillé classification FFHB</a:t>
            </a:r>
          </a:p>
          <a:p>
            <a:pPr marL="285750" indent="-285750">
              <a:lnSpc>
                <a:spcPct val="150000"/>
              </a:lnSpc>
              <a:buFont typeface="Courier New" panose="02070309020205020404" pitchFamily="49" charset="0"/>
              <a:buChar char="o"/>
            </a:pPr>
            <a:r>
              <a:rPr lang="fr-FR" sz="2800" dirty="0">
                <a:solidFill>
                  <a:schemeClr val="bg1"/>
                </a:solidFill>
              </a:rPr>
              <a:t>Ex-entraineur hand-fauteuil </a:t>
            </a:r>
          </a:p>
        </p:txBody>
      </p:sp>
      <p:pic>
        <p:nvPicPr>
          <p:cNvPr id="14" name="Image 13" descr="Une image contenant personne, habits, compétition sportive, Uniforme sportif&#10;&#10;Description générée automatiquement">
            <a:extLst>
              <a:ext uri="{FF2B5EF4-FFF2-40B4-BE49-F238E27FC236}">
                <a16:creationId xmlns:a16="http://schemas.microsoft.com/office/drawing/2014/main" id="{0BCCC3C2-F91C-184F-EB01-6F03819286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3426" y="2157481"/>
            <a:ext cx="2335241" cy="350371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 14" descr="Une image contenant Graphique, logo, symbole, Police&#10;&#10;Description générée automatiquement">
            <a:extLst>
              <a:ext uri="{FF2B5EF4-FFF2-40B4-BE49-F238E27FC236}">
                <a16:creationId xmlns:a16="http://schemas.microsoft.com/office/drawing/2014/main" id="{75375CAA-C93B-3FCB-BAFE-8A0D0092B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142" y="383625"/>
            <a:ext cx="1451729" cy="957282"/>
          </a:xfrm>
          <a:prstGeom prst="rect">
            <a:avLst/>
          </a:prstGeom>
        </p:spPr>
      </p:pic>
    </p:spTree>
    <p:extLst>
      <p:ext uri="{BB962C8B-B14F-4D97-AF65-F5344CB8AC3E}">
        <p14:creationId xmlns:p14="http://schemas.microsoft.com/office/powerpoint/2010/main" val="3711930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A3E71"/>
        </a:solidFill>
        <a:effectLst/>
      </p:bgPr>
    </p:bg>
    <p:spTree>
      <p:nvGrpSpPr>
        <p:cNvPr id="1" name=""/>
        <p:cNvGrpSpPr/>
        <p:nvPr/>
      </p:nvGrpSpPr>
      <p:grpSpPr>
        <a:xfrm>
          <a:off x="0" y="0"/>
          <a:ext cx="0" cy="0"/>
          <a:chOff x="0" y="0"/>
          <a:chExt cx="0" cy="0"/>
        </a:xfrm>
      </p:grpSpPr>
      <p:pic>
        <p:nvPicPr>
          <p:cNvPr id="7" name="Image 6" descr="Une image contenant Graphique, logo, symbole, Police&#10;&#10;Description générée automatiquement">
            <a:extLst>
              <a:ext uri="{FF2B5EF4-FFF2-40B4-BE49-F238E27FC236}">
                <a16:creationId xmlns:a16="http://schemas.microsoft.com/office/drawing/2014/main" id="{4ADAD2E1-2765-47FD-B91D-FD72A239C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116" y="415685"/>
            <a:ext cx="1451729" cy="957282"/>
          </a:xfrm>
          <a:prstGeom prst="rect">
            <a:avLst/>
          </a:prstGeom>
        </p:spPr>
      </p:pic>
      <p:pic>
        <p:nvPicPr>
          <p:cNvPr id="9" name="Graphique 8">
            <a:extLst>
              <a:ext uri="{FF2B5EF4-FFF2-40B4-BE49-F238E27FC236}">
                <a16:creationId xmlns:a16="http://schemas.microsoft.com/office/drawing/2014/main" id="{BB5C7B3F-AF0E-4911-8058-CEB915D4D7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5775" y="-355547"/>
            <a:ext cx="5891040" cy="7569093"/>
          </a:xfrm>
          <a:prstGeom prst="rect">
            <a:avLst/>
          </a:prstGeom>
        </p:spPr>
      </p:pic>
      <p:sp>
        <p:nvSpPr>
          <p:cNvPr id="3" name="ZoneTexte 2">
            <a:extLst>
              <a:ext uri="{FF2B5EF4-FFF2-40B4-BE49-F238E27FC236}">
                <a16:creationId xmlns:a16="http://schemas.microsoft.com/office/drawing/2014/main" id="{320043B3-E69E-AC49-CBF1-1CD8265B6A61}"/>
              </a:ext>
            </a:extLst>
          </p:cNvPr>
          <p:cNvSpPr txBox="1"/>
          <p:nvPr/>
        </p:nvSpPr>
        <p:spPr>
          <a:xfrm>
            <a:off x="2547506" y="-26504"/>
            <a:ext cx="7096988" cy="707886"/>
          </a:xfrm>
          <a:prstGeom prst="rect">
            <a:avLst/>
          </a:prstGeom>
          <a:noFill/>
        </p:spPr>
        <p:txBody>
          <a:bodyPr wrap="square">
            <a:spAutoFit/>
          </a:bodyPr>
          <a:lstStyle/>
          <a:p>
            <a:pPr algn="ctr"/>
            <a:r>
              <a:rPr lang="fr-FR" sz="4000" b="1" u="sng" dirty="0">
                <a:solidFill>
                  <a:schemeClr val="bg1"/>
                </a:solidFill>
              </a:rPr>
              <a:t>Cas spécifiques amputations</a:t>
            </a:r>
          </a:p>
        </p:txBody>
      </p:sp>
      <p:pic>
        <p:nvPicPr>
          <p:cNvPr id="10" name="Image 9" descr="Une image contenant ligne, Tracé, capture d’écran&#10;&#10;Description générée automatiquement">
            <a:extLst>
              <a:ext uri="{FF2B5EF4-FFF2-40B4-BE49-F238E27FC236}">
                <a16:creationId xmlns:a16="http://schemas.microsoft.com/office/drawing/2014/main" id="{F58335EF-B303-910A-E80F-99C371139B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3584" y="774648"/>
            <a:ext cx="7772400" cy="1657114"/>
          </a:xfrm>
          <a:prstGeom prst="rect">
            <a:avLst/>
          </a:prstGeom>
        </p:spPr>
      </p:pic>
      <p:pic>
        <p:nvPicPr>
          <p:cNvPr id="12" name="Image 11" descr="Une image contenant ligne, Tracé, capture d’écran, Police&#10;&#10;Description générée automatiquement">
            <a:extLst>
              <a:ext uri="{FF2B5EF4-FFF2-40B4-BE49-F238E27FC236}">
                <a16:creationId xmlns:a16="http://schemas.microsoft.com/office/drawing/2014/main" id="{00F9651D-B58F-DFDA-7D9B-C9A8A768CA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3584" y="2182484"/>
            <a:ext cx="7772400" cy="1670102"/>
          </a:xfrm>
          <a:prstGeom prst="rect">
            <a:avLst/>
          </a:prstGeom>
        </p:spPr>
      </p:pic>
      <p:pic>
        <p:nvPicPr>
          <p:cNvPr id="14" name="Image 13" descr="Une image contenant capture d’écran, ligne, Police, texte&#10;&#10;Description générée automatiquement">
            <a:extLst>
              <a:ext uri="{FF2B5EF4-FFF2-40B4-BE49-F238E27FC236}">
                <a16:creationId xmlns:a16="http://schemas.microsoft.com/office/drawing/2014/main" id="{02D0ECFE-6AD0-EBAA-A941-488BD7A169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3584" y="3633143"/>
            <a:ext cx="7772400" cy="1627279"/>
          </a:xfrm>
          <a:prstGeom prst="rect">
            <a:avLst/>
          </a:prstGeom>
        </p:spPr>
      </p:pic>
      <p:pic>
        <p:nvPicPr>
          <p:cNvPr id="16" name="Image 15" descr="Une image contenant ligne, capture d’écran, Police, Tracé&#10;&#10;Description générée automatiquement">
            <a:extLst>
              <a:ext uri="{FF2B5EF4-FFF2-40B4-BE49-F238E27FC236}">
                <a16:creationId xmlns:a16="http://schemas.microsoft.com/office/drawing/2014/main" id="{5904F242-8ADA-CC86-AD9A-1677F089C4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43584" y="5036366"/>
            <a:ext cx="7772400" cy="1653245"/>
          </a:xfrm>
          <a:prstGeom prst="rect">
            <a:avLst/>
          </a:prstGeom>
        </p:spPr>
      </p:pic>
    </p:spTree>
    <p:extLst>
      <p:ext uri="{BB962C8B-B14F-4D97-AF65-F5344CB8AC3E}">
        <p14:creationId xmlns:p14="http://schemas.microsoft.com/office/powerpoint/2010/main" val="1013081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Ellipse 59">
            <a:extLst>
              <a:ext uri="{FF2B5EF4-FFF2-40B4-BE49-F238E27FC236}">
                <a16:creationId xmlns:a16="http://schemas.microsoft.com/office/drawing/2014/main" id="{4DB212F3-2C6D-9A19-19D2-AAFE349B4913}"/>
              </a:ext>
            </a:extLst>
          </p:cNvPr>
          <p:cNvSpPr/>
          <p:nvPr/>
        </p:nvSpPr>
        <p:spPr>
          <a:xfrm>
            <a:off x="10134299" y="-452040"/>
            <a:ext cx="2478505" cy="2286000"/>
          </a:xfrm>
          <a:prstGeom prst="ellipse">
            <a:avLst/>
          </a:prstGeom>
          <a:solidFill>
            <a:srgbClr val="1A3E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993D01AF-45BB-8BDA-4E16-CFEAA5C871D3}"/>
              </a:ext>
            </a:extLst>
          </p:cNvPr>
          <p:cNvSpPr/>
          <p:nvPr/>
        </p:nvSpPr>
        <p:spPr>
          <a:xfrm>
            <a:off x="0" y="6548284"/>
            <a:ext cx="12192000" cy="309716"/>
          </a:xfrm>
          <a:prstGeom prst="rect">
            <a:avLst/>
          </a:prstGeom>
          <a:solidFill>
            <a:srgbClr val="C536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9E8234E6-4D8B-5434-A05A-F41CA6ED21EE}"/>
              </a:ext>
            </a:extLst>
          </p:cNvPr>
          <p:cNvSpPr txBox="1"/>
          <p:nvPr/>
        </p:nvSpPr>
        <p:spPr>
          <a:xfrm>
            <a:off x="3166589" y="4650029"/>
            <a:ext cx="1109912" cy="369332"/>
          </a:xfrm>
          <a:prstGeom prst="rect">
            <a:avLst/>
          </a:prstGeom>
          <a:noFill/>
        </p:spPr>
        <p:txBody>
          <a:bodyPr wrap="square" rtlCol="0">
            <a:spAutoFit/>
          </a:bodyPr>
          <a:lstStyle/>
          <a:p>
            <a:r>
              <a:rPr lang="fr-FR">
                <a:solidFill>
                  <a:schemeClr val="bg1"/>
                </a:solidFill>
              </a:rPr>
              <a:t>CHABALA</a:t>
            </a:r>
          </a:p>
        </p:txBody>
      </p:sp>
      <p:sp>
        <p:nvSpPr>
          <p:cNvPr id="58" name="ZoneTexte 57">
            <a:extLst>
              <a:ext uri="{FF2B5EF4-FFF2-40B4-BE49-F238E27FC236}">
                <a16:creationId xmlns:a16="http://schemas.microsoft.com/office/drawing/2014/main" id="{483A0A02-8452-CE5B-4685-F6849FFE831C}"/>
              </a:ext>
            </a:extLst>
          </p:cNvPr>
          <p:cNvSpPr txBox="1"/>
          <p:nvPr/>
        </p:nvSpPr>
        <p:spPr>
          <a:xfrm>
            <a:off x="6374025" y="4687664"/>
            <a:ext cx="1670705" cy="307777"/>
          </a:xfrm>
          <a:prstGeom prst="rect">
            <a:avLst/>
          </a:prstGeom>
          <a:noFill/>
        </p:spPr>
        <p:txBody>
          <a:bodyPr wrap="square" lIns="91440" tIns="45720" rIns="91440" bIns="45720" rtlCol="0" anchor="t">
            <a:spAutoFit/>
          </a:bodyPr>
          <a:lstStyle/>
          <a:p>
            <a:r>
              <a:rPr lang="fr-FR" sz="1400">
                <a:solidFill>
                  <a:schemeClr val="bg1"/>
                </a:solidFill>
              </a:rPr>
              <a:t>ROUCOULETTE</a:t>
            </a:r>
            <a:endParaRPr lang="fr-FR" sz="1400">
              <a:solidFill>
                <a:schemeClr val="bg1"/>
              </a:solidFill>
              <a:cs typeface="Calibri"/>
            </a:endParaRPr>
          </a:p>
        </p:txBody>
      </p:sp>
      <p:sp>
        <p:nvSpPr>
          <p:cNvPr id="59" name="ZoneTexte 58">
            <a:extLst>
              <a:ext uri="{FF2B5EF4-FFF2-40B4-BE49-F238E27FC236}">
                <a16:creationId xmlns:a16="http://schemas.microsoft.com/office/drawing/2014/main" id="{25A2BF55-FD4B-DDC9-67A6-B72B9AFE6459}"/>
              </a:ext>
            </a:extLst>
          </p:cNvPr>
          <p:cNvSpPr txBox="1"/>
          <p:nvPr/>
        </p:nvSpPr>
        <p:spPr>
          <a:xfrm>
            <a:off x="9969297" y="4712022"/>
            <a:ext cx="1404255" cy="261610"/>
          </a:xfrm>
          <a:prstGeom prst="rect">
            <a:avLst/>
          </a:prstGeom>
          <a:noFill/>
        </p:spPr>
        <p:txBody>
          <a:bodyPr wrap="square" lIns="91440" tIns="45720" rIns="91440" bIns="45720" rtlCol="0" anchor="t">
            <a:spAutoFit/>
          </a:bodyPr>
          <a:lstStyle/>
          <a:p>
            <a:r>
              <a:rPr lang="fr-FR" sz="1100">
                <a:solidFill>
                  <a:schemeClr val="bg1"/>
                </a:solidFill>
              </a:rPr>
              <a:t>YAGO/SCHWENKER</a:t>
            </a:r>
            <a:endParaRPr lang="fr-FR" sz="1100">
              <a:solidFill>
                <a:schemeClr val="bg1"/>
              </a:solidFill>
              <a:cs typeface="Calibri"/>
            </a:endParaRPr>
          </a:p>
        </p:txBody>
      </p:sp>
      <p:sp>
        <p:nvSpPr>
          <p:cNvPr id="63" name="ZoneTexte 62">
            <a:extLst>
              <a:ext uri="{FF2B5EF4-FFF2-40B4-BE49-F238E27FC236}">
                <a16:creationId xmlns:a16="http://schemas.microsoft.com/office/drawing/2014/main" id="{BB90752E-80A2-BC3A-8839-DFA47247AD32}"/>
              </a:ext>
            </a:extLst>
          </p:cNvPr>
          <p:cNvSpPr txBox="1"/>
          <p:nvPr/>
        </p:nvSpPr>
        <p:spPr>
          <a:xfrm>
            <a:off x="6345872" y="5574752"/>
            <a:ext cx="1953606" cy="276999"/>
          </a:xfrm>
          <a:prstGeom prst="rect">
            <a:avLst/>
          </a:prstGeom>
          <a:noFill/>
        </p:spPr>
        <p:txBody>
          <a:bodyPr wrap="square" lIns="91440" tIns="45720" rIns="91440" bIns="45720" rtlCol="0" anchor="t">
            <a:spAutoFit/>
          </a:bodyPr>
          <a:lstStyle/>
          <a:p>
            <a:r>
              <a:rPr lang="fr-FR" sz="1200">
                <a:solidFill>
                  <a:schemeClr val="bg1"/>
                </a:solidFill>
              </a:rPr>
              <a:t>SALLE DE COURS 4</a:t>
            </a:r>
            <a:endParaRPr lang="fr-FR" sz="1200">
              <a:solidFill>
                <a:schemeClr val="bg1"/>
              </a:solidFill>
              <a:cs typeface="Calibri"/>
            </a:endParaRPr>
          </a:p>
        </p:txBody>
      </p:sp>
      <p:sp>
        <p:nvSpPr>
          <p:cNvPr id="52" name="ZoneTexte 51">
            <a:extLst>
              <a:ext uri="{FF2B5EF4-FFF2-40B4-BE49-F238E27FC236}">
                <a16:creationId xmlns:a16="http://schemas.microsoft.com/office/drawing/2014/main" id="{5D27E7DB-35E1-7ECD-F61A-71C5A7FE25C6}"/>
              </a:ext>
            </a:extLst>
          </p:cNvPr>
          <p:cNvSpPr txBox="1"/>
          <p:nvPr/>
        </p:nvSpPr>
        <p:spPr>
          <a:xfrm>
            <a:off x="2178759" y="693224"/>
            <a:ext cx="7411738" cy="707886"/>
          </a:xfrm>
          <a:prstGeom prst="rect">
            <a:avLst/>
          </a:prstGeom>
          <a:noFill/>
        </p:spPr>
        <p:txBody>
          <a:bodyPr wrap="square">
            <a:spAutoFit/>
          </a:bodyPr>
          <a:lstStyle/>
          <a:p>
            <a:r>
              <a:rPr lang="fr-FR" sz="4000" b="1" u="sng" dirty="0">
                <a:solidFill>
                  <a:srgbClr val="002060"/>
                </a:solidFill>
              </a:rPr>
              <a:t>Classification « simplifiée » FFHB</a:t>
            </a:r>
          </a:p>
        </p:txBody>
      </p:sp>
      <p:pic>
        <p:nvPicPr>
          <p:cNvPr id="56" name="Image 55" descr="Une image contenant Graphique, logo, symbole, Police&#10;&#10;Description générée automatiquement">
            <a:extLst>
              <a:ext uri="{FF2B5EF4-FFF2-40B4-BE49-F238E27FC236}">
                <a16:creationId xmlns:a16="http://schemas.microsoft.com/office/drawing/2014/main" id="{90E027FE-6642-1E9F-6F9C-C8F5F3E69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7686" y="158703"/>
            <a:ext cx="1451729" cy="957282"/>
          </a:xfrm>
          <a:prstGeom prst="rect">
            <a:avLst/>
          </a:prstGeom>
        </p:spPr>
      </p:pic>
      <p:sp>
        <p:nvSpPr>
          <p:cNvPr id="2" name="ZoneTexte 1">
            <a:extLst>
              <a:ext uri="{FF2B5EF4-FFF2-40B4-BE49-F238E27FC236}">
                <a16:creationId xmlns:a16="http://schemas.microsoft.com/office/drawing/2014/main" id="{6C12E490-9A45-9E24-7702-57CA653BA28C}"/>
              </a:ext>
            </a:extLst>
          </p:cNvPr>
          <p:cNvSpPr txBox="1"/>
          <p:nvPr/>
        </p:nvSpPr>
        <p:spPr>
          <a:xfrm>
            <a:off x="500647" y="1671248"/>
            <a:ext cx="10356112" cy="3903504"/>
          </a:xfrm>
          <a:prstGeom prst="rect">
            <a:avLst/>
          </a:prstGeom>
          <a:noFill/>
        </p:spPr>
        <p:txBody>
          <a:bodyPr wrap="square" rtlCol="0">
            <a:spAutoFit/>
          </a:bodyPr>
          <a:lstStyle/>
          <a:p>
            <a:pPr marL="457200" indent="-457200">
              <a:lnSpc>
                <a:spcPct val="150000"/>
              </a:lnSpc>
              <a:buFont typeface="Wingdings" pitchFamily="2" charset="2"/>
              <a:buChar char="Ø"/>
            </a:pPr>
            <a:r>
              <a:rPr lang="fr-FR" sz="2800" dirty="0"/>
              <a:t>Objectifs :</a:t>
            </a:r>
            <a:r>
              <a:rPr lang="fr-FR" sz="2800" b="1" dirty="0"/>
              <a:t> équité </a:t>
            </a:r>
            <a:r>
              <a:rPr lang="fr-FR" sz="2800" dirty="0"/>
              <a:t>et </a:t>
            </a:r>
            <a:r>
              <a:rPr lang="fr-FR" sz="2800" b="1" dirty="0"/>
              <a:t>participation</a:t>
            </a:r>
            <a:r>
              <a:rPr lang="fr-FR" sz="2800" dirty="0"/>
              <a:t> de tous.</a:t>
            </a:r>
          </a:p>
          <a:p>
            <a:pPr marL="457200" indent="-457200">
              <a:lnSpc>
                <a:spcPct val="150000"/>
              </a:lnSpc>
              <a:buFont typeface="Wingdings" pitchFamily="2" charset="2"/>
              <a:buChar char="Ø"/>
            </a:pPr>
            <a:r>
              <a:rPr lang="fr-FR" sz="2800" dirty="0"/>
              <a:t>Intérêts : Favoriser la pratique des personnes en situation de handicap </a:t>
            </a:r>
            <a:r>
              <a:rPr lang="fr-FR" sz="2800" b="1" u="sng" dirty="0"/>
              <a:t>ET</a:t>
            </a:r>
            <a:r>
              <a:rPr lang="fr-FR" sz="2800" dirty="0"/>
              <a:t> des « valides » : ADN, échanges de compétences, monter en performances…</a:t>
            </a:r>
          </a:p>
          <a:p>
            <a:pPr marL="457200" indent="-457200">
              <a:lnSpc>
                <a:spcPct val="150000"/>
              </a:lnSpc>
              <a:buFont typeface="Wingdings" pitchFamily="2" charset="2"/>
              <a:buChar char="Ø"/>
            </a:pPr>
            <a:r>
              <a:rPr lang="fr-FR" sz="2800" dirty="0"/>
              <a:t>Basé sur classification IHF mais ne correspond pas forcément !</a:t>
            </a:r>
          </a:p>
          <a:p>
            <a:pPr marL="457200" indent="-457200">
              <a:lnSpc>
                <a:spcPct val="150000"/>
              </a:lnSpc>
              <a:buFont typeface="Wingdings" pitchFamily="2" charset="2"/>
              <a:buChar char="Ø"/>
            </a:pPr>
            <a:r>
              <a:rPr lang="fr-FR" sz="2800" dirty="0"/>
              <a:t>Réalisation de </a:t>
            </a:r>
            <a:r>
              <a:rPr lang="fr-FR" sz="2800" b="1" dirty="0"/>
              <a:t>tests objectivables.</a:t>
            </a:r>
            <a:endParaRPr lang="fr-FR" sz="2800" dirty="0"/>
          </a:p>
        </p:txBody>
      </p:sp>
    </p:spTree>
    <p:extLst>
      <p:ext uri="{BB962C8B-B14F-4D97-AF65-F5344CB8AC3E}">
        <p14:creationId xmlns:p14="http://schemas.microsoft.com/office/powerpoint/2010/main" val="30118304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A3E71"/>
        </a:solidFill>
        <a:effectLst/>
      </p:bgPr>
    </p:bg>
    <p:spTree>
      <p:nvGrpSpPr>
        <p:cNvPr id="1" name=""/>
        <p:cNvGrpSpPr/>
        <p:nvPr/>
      </p:nvGrpSpPr>
      <p:grpSpPr>
        <a:xfrm>
          <a:off x="0" y="0"/>
          <a:ext cx="0" cy="0"/>
          <a:chOff x="0" y="0"/>
          <a:chExt cx="0" cy="0"/>
        </a:xfrm>
      </p:grpSpPr>
      <p:pic>
        <p:nvPicPr>
          <p:cNvPr id="7" name="Image 6" descr="Une image contenant Graphique, logo, symbole, Police&#10;&#10;Description générée automatiquement">
            <a:extLst>
              <a:ext uri="{FF2B5EF4-FFF2-40B4-BE49-F238E27FC236}">
                <a16:creationId xmlns:a16="http://schemas.microsoft.com/office/drawing/2014/main" id="{4ADAD2E1-2765-47FD-B91D-FD72A239C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19" y="87970"/>
            <a:ext cx="1451729" cy="957282"/>
          </a:xfrm>
          <a:prstGeom prst="rect">
            <a:avLst/>
          </a:prstGeom>
        </p:spPr>
      </p:pic>
      <p:pic>
        <p:nvPicPr>
          <p:cNvPr id="9" name="Graphique 8">
            <a:extLst>
              <a:ext uri="{FF2B5EF4-FFF2-40B4-BE49-F238E27FC236}">
                <a16:creationId xmlns:a16="http://schemas.microsoft.com/office/drawing/2014/main" id="{BB5C7B3F-AF0E-4911-8058-CEB915D4D7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5775" y="-355547"/>
            <a:ext cx="5891040" cy="7569093"/>
          </a:xfrm>
          <a:prstGeom prst="rect">
            <a:avLst/>
          </a:prstGeom>
        </p:spPr>
      </p:pic>
      <p:sp>
        <p:nvSpPr>
          <p:cNvPr id="2" name="ZoneTexte 1">
            <a:extLst>
              <a:ext uri="{FF2B5EF4-FFF2-40B4-BE49-F238E27FC236}">
                <a16:creationId xmlns:a16="http://schemas.microsoft.com/office/drawing/2014/main" id="{10B52421-10C4-7F69-B490-7C8B29395FAF}"/>
              </a:ext>
            </a:extLst>
          </p:cNvPr>
          <p:cNvSpPr txBox="1"/>
          <p:nvPr/>
        </p:nvSpPr>
        <p:spPr>
          <a:xfrm>
            <a:off x="557375" y="1488769"/>
            <a:ext cx="11077250" cy="4868256"/>
          </a:xfrm>
          <a:prstGeom prst="rect">
            <a:avLst/>
          </a:prstGeom>
          <a:noFill/>
        </p:spPr>
        <p:txBody>
          <a:bodyPr wrap="square" rtlCol="0">
            <a:spAutoFit/>
          </a:bodyPr>
          <a:lstStyle/>
          <a:p>
            <a:pPr marL="457200" indent="-457200">
              <a:lnSpc>
                <a:spcPct val="150000"/>
              </a:lnSpc>
              <a:buFont typeface="Wingdings" pitchFamily="2" charset="2"/>
              <a:buChar char="Ø"/>
            </a:pPr>
            <a:r>
              <a:rPr lang="fr-FR" sz="3000" dirty="0">
                <a:solidFill>
                  <a:schemeClr val="bg1"/>
                </a:solidFill>
              </a:rPr>
              <a:t>HB4 : </a:t>
            </a:r>
            <a:r>
              <a:rPr lang="fr-FR" sz="3000" b="1" dirty="0">
                <a:solidFill>
                  <a:schemeClr val="bg1"/>
                </a:solidFill>
              </a:rPr>
              <a:t>16 points</a:t>
            </a:r>
            <a:r>
              <a:rPr lang="fr-FR" sz="3000" dirty="0">
                <a:solidFill>
                  <a:schemeClr val="bg1"/>
                </a:solidFill>
              </a:rPr>
              <a:t>, maximum 1 personne valide et obligatoirement une femme.</a:t>
            </a:r>
          </a:p>
          <a:p>
            <a:pPr marL="457200" indent="-457200">
              <a:lnSpc>
                <a:spcPct val="150000"/>
              </a:lnSpc>
              <a:buFont typeface="Wingdings" pitchFamily="2" charset="2"/>
              <a:buChar char="Ø"/>
            </a:pPr>
            <a:r>
              <a:rPr lang="fr-FR" sz="3000" dirty="0">
                <a:solidFill>
                  <a:schemeClr val="bg1"/>
                </a:solidFill>
              </a:rPr>
              <a:t>HB6 </a:t>
            </a:r>
            <a:r>
              <a:rPr lang="fr-FR" sz="3000" b="1" dirty="0">
                <a:solidFill>
                  <a:schemeClr val="bg1"/>
                </a:solidFill>
              </a:rPr>
              <a:t>: 25 points</a:t>
            </a:r>
            <a:r>
              <a:rPr lang="fr-FR" sz="3000" dirty="0">
                <a:solidFill>
                  <a:schemeClr val="bg1"/>
                </a:solidFill>
              </a:rPr>
              <a:t>, minimum 2 PMR et obligatoirement une femme.</a:t>
            </a:r>
          </a:p>
          <a:p>
            <a:pPr marL="457200" indent="-457200">
              <a:lnSpc>
                <a:spcPct val="150000"/>
              </a:lnSpc>
              <a:buFont typeface="Wingdings" pitchFamily="2" charset="2"/>
              <a:buChar char="Ø"/>
            </a:pPr>
            <a:r>
              <a:rPr lang="fr-FR" sz="3000" dirty="0">
                <a:solidFill>
                  <a:schemeClr val="bg1"/>
                </a:solidFill>
              </a:rPr>
              <a:t>Ajout classes 4.5. et 5.0.</a:t>
            </a:r>
          </a:p>
          <a:p>
            <a:pPr marL="457200" indent="-457200">
              <a:lnSpc>
                <a:spcPct val="150000"/>
              </a:lnSpc>
              <a:buFont typeface="Wingdings" pitchFamily="2" charset="2"/>
              <a:buChar char="Ø"/>
            </a:pPr>
            <a:r>
              <a:rPr lang="fr-FR" sz="3000" dirty="0">
                <a:solidFill>
                  <a:schemeClr val="bg1"/>
                </a:solidFill>
              </a:rPr>
              <a:t>Correspondre à une des « déficiences admissibles »</a:t>
            </a:r>
          </a:p>
          <a:p>
            <a:pPr marL="457200" indent="-457200">
              <a:lnSpc>
                <a:spcPct val="150000"/>
              </a:lnSpc>
              <a:buFont typeface="Wingdings" pitchFamily="2" charset="2"/>
              <a:buChar char="Ø"/>
            </a:pPr>
            <a:r>
              <a:rPr lang="fr-FR" sz="3000" dirty="0">
                <a:solidFill>
                  <a:schemeClr val="bg1"/>
                </a:solidFill>
              </a:rPr>
              <a:t>Tests objectivables et « facilement » réalisables.</a:t>
            </a:r>
          </a:p>
          <a:p>
            <a:pPr marL="457200" indent="-457200">
              <a:lnSpc>
                <a:spcPct val="150000"/>
              </a:lnSpc>
              <a:buFont typeface="Wingdings" pitchFamily="2" charset="2"/>
              <a:buChar char="Ø"/>
            </a:pPr>
            <a:r>
              <a:rPr lang="fr-FR" sz="3000" dirty="0">
                <a:solidFill>
                  <a:schemeClr val="bg1"/>
                </a:solidFill>
              </a:rPr>
              <a:t>Mise en place par chaque club.</a:t>
            </a:r>
          </a:p>
        </p:txBody>
      </p:sp>
      <p:sp>
        <p:nvSpPr>
          <p:cNvPr id="3" name="ZoneTexte 2">
            <a:extLst>
              <a:ext uri="{FF2B5EF4-FFF2-40B4-BE49-F238E27FC236}">
                <a16:creationId xmlns:a16="http://schemas.microsoft.com/office/drawing/2014/main" id="{320043B3-E69E-AC49-CBF1-1CD8265B6A61}"/>
              </a:ext>
            </a:extLst>
          </p:cNvPr>
          <p:cNvSpPr txBox="1"/>
          <p:nvPr/>
        </p:nvSpPr>
        <p:spPr>
          <a:xfrm>
            <a:off x="2354455" y="471109"/>
            <a:ext cx="7483090" cy="707886"/>
          </a:xfrm>
          <a:prstGeom prst="rect">
            <a:avLst/>
          </a:prstGeom>
          <a:noFill/>
        </p:spPr>
        <p:txBody>
          <a:bodyPr wrap="square">
            <a:spAutoFit/>
          </a:bodyPr>
          <a:lstStyle/>
          <a:p>
            <a:pPr algn="ctr"/>
            <a:r>
              <a:rPr lang="fr-FR" sz="4000" b="1" u="sng" dirty="0">
                <a:solidFill>
                  <a:schemeClr val="bg1"/>
                </a:solidFill>
              </a:rPr>
              <a:t>Spécificités classification FFHB </a:t>
            </a:r>
          </a:p>
        </p:txBody>
      </p:sp>
    </p:spTree>
    <p:extLst>
      <p:ext uri="{BB962C8B-B14F-4D97-AF65-F5344CB8AC3E}">
        <p14:creationId xmlns:p14="http://schemas.microsoft.com/office/powerpoint/2010/main" val="5939998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Ellipse 59">
            <a:extLst>
              <a:ext uri="{FF2B5EF4-FFF2-40B4-BE49-F238E27FC236}">
                <a16:creationId xmlns:a16="http://schemas.microsoft.com/office/drawing/2014/main" id="{4DB212F3-2C6D-9A19-19D2-AAFE349B4913}"/>
              </a:ext>
            </a:extLst>
          </p:cNvPr>
          <p:cNvSpPr/>
          <p:nvPr/>
        </p:nvSpPr>
        <p:spPr>
          <a:xfrm>
            <a:off x="10176641" y="-379837"/>
            <a:ext cx="2478505" cy="2286000"/>
          </a:xfrm>
          <a:prstGeom prst="ellipse">
            <a:avLst/>
          </a:prstGeom>
          <a:solidFill>
            <a:srgbClr val="1A3E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993D01AF-45BB-8BDA-4E16-CFEAA5C871D3}"/>
              </a:ext>
            </a:extLst>
          </p:cNvPr>
          <p:cNvSpPr/>
          <p:nvPr/>
        </p:nvSpPr>
        <p:spPr>
          <a:xfrm>
            <a:off x="0" y="6548284"/>
            <a:ext cx="12192000" cy="309716"/>
          </a:xfrm>
          <a:prstGeom prst="rect">
            <a:avLst/>
          </a:prstGeom>
          <a:solidFill>
            <a:srgbClr val="C536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9E8234E6-4D8B-5434-A05A-F41CA6ED21EE}"/>
              </a:ext>
            </a:extLst>
          </p:cNvPr>
          <p:cNvSpPr txBox="1"/>
          <p:nvPr/>
        </p:nvSpPr>
        <p:spPr>
          <a:xfrm>
            <a:off x="3166589" y="4650029"/>
            <a:ext cx="1109912" cy="369332"/>
          </a:xfrm>
          <a:prstGeom prst="rect">
            <a:avLst/>
          </a:prstGeom>
          <a:noFill/>
        </p:spPr>
        <p:txBody>
          <a:bodyPr wrap="square" rtlCol="0">
            <a:spAutoFit/>
          </a:bodyPr>
          <a:lstStyle/>
          <a:p>
            <a:r>
              <a:rPr lang="fr-FR" dirty="0">
                <a:solidFill>
                  <a:schemeClr val="bg1"/>
                </a:solidFill>
              </a:rPr>
              <a:t>CHABALA</a:t>
            </a:r>
          </a:p>
        </p:txBody>
      </p:sp>
      <p:sp>
        <p:nvSpPr>
          <p:cNvPr id="58" name="ZoneTexte 57">
            <a:extLst>
              <a:ext uri="{FF2B5EF4-FFF2-40B4-BE49-F238E27FC236}">
                <a16:creationId xmlns:a16="http://schemas.microsoft.com/office/drawing/2014/main" id="{483A0A02-8452-CE5B-4685-F6849FFE831C}"/>
              </a:ext>
            </a:extLst>
          </p:cNvPr>
          <p:cNvSpPr txBox="1"/>
          <p:nvPr/>
        </p:nvSpPr>
        <p:spPr>
          <a:xfrm>
            <a:off x="6374025" y="4687664"/>
            <a:ext cx="1670705" cy="307777"/>
          </a:xfrm>
          <a:prstGeom prst="rect">
            <a:avLst/>
          </a:prstGeom>
          <a:noFill/>
        </p:spPr>
        <p:txBody>
          <a:bodyPr wrap="square" lIns="91440" tIns="45720" rIns="91440" bIns="45720" rtlCol="0" anchor="t">
            <a:spAutoFit/>
          </a:bodyPr>
          <a:lstStyle/>
          <a:p>
            <a:r>
              <a:rPr lang="fr-FR" sz="1400" dirty="0">
                <a:solidFill>
                  <a:schemeClr val="bg1"/>
                </a:solidFill>
              </a:rPr>
              <a:t>ROUCOULETTE</a:t>
            </a:r>
            <a:endParaRPr lang="fr-FR" sz="1400" dirty="0">
              <a:solidFill>
                <a:schemeClr val="bg1"/>
              </a:solidFill>
              <a:cs typeface="Calibri"/>
            </a:endParaRPr>
          </a:p>
        </p:txBody>
      </p:sp>
      <p:sp>
        <p:nvSpPr>
          <p:cNvPr id="59" name="ZoneTexte 58">
            <a:extLst>
              <a:ext uri="{FF2B5EF4-FFF2-40B4-BE49-F238E27FC236}">
                <a16:creationId xmlns:a16="http://schemas.microsoft.com/office/drawing/2014/main" id="{25A2BF55-FD4B-DDC9-67A6-B72B9AFE6459}"/>
              </a:ext>
            </a:extLst>
          </p:cNvPr>
          <p:cNvSpPr txBox="1"/>
          <p:nvPr/>
        </p:nvSpPr>
        <p:spPr>
          <a:xfrm>
            <a:off x="9969297" y="4712022"/>
            <a:ext cx="1404255" cy="261610"/>
          </a:xfrm>
          <a:prstGeom prst="rect">
            <a:avLst/>
          </a:prstGeom>
          <a:noFill/>
        </p:spPr>
        <p:txBody>
          <a:bodyPr wrap="square" lIns="91440" tIns="45720" rIns="91440" bIns="45720" rtlCol="0" anchor="t">
            <a:spAutoFit/>
          </a:bodyPr>
          <a:lstStyle/>
          <a:p>
            <a:r>
              <a:rPr lang="fr-FR" sz="1100" dirty="0">
                <a:solidFill>
                  <a:schemeClr val="bg1"/>
                </a:solidFill>
              </a:rPr>
              <a:t>YAGO/SCHWENKER</a:t>
            </a:r>
            <a:endParaRPr lang="fr-FR" sz="1100" dirty="0">
              <a:solidFill>
                <a:schemeClr val="bg1"/>
              </a:solidFill>
              <a:cs typeface="Calibri"/>
            </a:endParaRPr>
          </a:p>
        </p:txBody>
      </p:sp>
      <p:sp>
        <p:nvSpPr>
          <p:cNvPr id="63" name="ZoneTexte 62">
            <a:extLst>
              <a:ext uri="{FF2B5EF4-FFF2-40B4-BE49-F238E27FC236}">
                <a16:creationId xmlns:a16="http://schemas.microsoft.com/office/drawing/2014/main" id="{BB90752E-80A2-BC3A-8839-DFA47247AD32}"/>
              </a:ext>
            </a:extLst>
          </p:cNvPr>
          <p:cNvSpPr txBox="1"/>
          <p:nvPr/>
        </p:nvSpPr>
        <p:spPr>
          <a:xfrm>
            <a:off x="6345872" y="5574752"/>
            <a:ext cx="1953606" cy="276999"/>
          </a:xfrm>
          <a:prstGeom prst="rect">
            <a:avLst/>
          </a:prstGeom>
          <a:noFill/>
        </p:spPr>
        <p:txBody>
          <a:bodyPr wrap="square" lIns="91440" tIns="45720" rIns="91440" bIns="45720" rtlCol="0" anchor="t">
            <a:spAutoFit/>
          </a:bodyPr>
          <a:lstStyle/>
          <a:p>
            <a:r>
              <a:rPr lang="fr-FR" sz="1200" dirty="0">
                <a:solidFill>
                  <a:schemeClr val="bg1"/>
                </a:solidFill>
              </a:rPr>
              <a:t>SALLE DE COURS 4</a:t>
            </a:r>
            <a:endParaRPr lang="fr-FR" sz="1200" dirty="0">
              <a:solidFill>
                <a:schemeClr val="bg1"/>
              </a:solidFill>
              <a:cs typeface="Calibri"/>
            </a:endParaRPr>
          </a:p>
        </p:txBody>
      </p:sp>
      <p:sp>
        <p:nvSpPr>
          <p:cNvPr id="52" name="ZoneTexte 51">
            <a:extLst>
              <a:ext uri="{FF2B5EF4-FFF2-40B4-BE49-F238E27FC236}">
                <a16:creationId xmlns:a16="http://schemas.microsoft.com/office/drawing/2014/main" id="{5D27E7DB-35E1-7ECD-F61A-71C5A7FE25C6}"/>
              </a:ext>
            </a:extLst>
          </p:cNvPr>
          <p:cNvSpPr txBox="1"/>
          <p:nvPr/>
        </p:nvSpPr>
        <p:spPr>
          <a:xfrm>
            <a:off x="3643908" y="763163"/>
            <a:ext cx="5647806" cy="707886"/>
          </a:xfrm>
          <a:prstGeom prst="rect">
            <a:avLst/>
          </a:prstGeom>
          <a:noFill/>
        </p:spPr>
        <p:txBody>
          <a:bodyPr wrap="square">
            <a:spAutoFit/>
          </a:bodyPr>
          <a:lstStyle/>
          <a:p>
            <a:r>
              <a:rPr lang="fr-FR" sz="4000" b="1" dirty="0">
                <a:solidFill>
                  <a:srgbClr val="002060"/>
                </a:solidFill>
              </a:rPr>
              <a:t>Diagramme décisionnel</a:t>
            </a:r>
          </a:p>
        </p:txBody>
      </p:sp>
      <p:pic>
        <p:nvPicPr>
          <p:cNvPr id="56" name="Image 55" descr="Une image contenant Graphique, logo, symbole, Police&#10;&#10;Description générée automatiquement">
            <a:extLst>
              <a:ext uri="{FF2B5EF4-FFF2-40B4-BE49-F238E27FC236}">
                <a16:creationId xmlns:a16="http://schemas.microsoft.com/office/drawing/2014/main" id="{90E027FE-6642-1E9F-6F9C-C8F5F3E69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1424" y="185981"/>
            <a:ext cx="1451729" cy="957282"/>
          </a:xfrm>
          <a:prstGeom prst="rect">
            <a:avLst/>
          </a:prstGeom>
        </p:spPr>
      </p:pic>
      <p:sp>
        <p:nvSpPr>
          <p:cNvPr id="3" name="Rectangle : coins arrondis 2">
            <a:extLst>
              <a:ext uri="{FF2B5EF4-FFF2-40B4-BE49-F238E27FC236}">
                <a16:creationId xmlns:a16="http://schemas.microsoft.com/office/drawing/2014/main" id="{69D948F4-0750-7C6A-EFFE-B7EAD122ED26}"/>
              </a:ext>
            </a:extLst>
          </p:cNvPr>
          <p:cNvSpPr/>
          <p:nvPr/>
        </p:nvSpPr>
        <p:spPr>
          <a:xfrm>
            <a:off x="136663" y="2343183"/>
            <a:ext cx="1751358" cy="7040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t>Maintien de </a:t>
            </a:r>
            <a:r>
              <a:rPr lang="fr-FR" sz="1400" b="1" dirty="0"/>
              <a:t>l’équilibre assis </a:t>
            </a:r>
            <a:r>
              <a:rPr lang="fr-FR" sz="1400" dirty="0"/>
              <a:t>sans aide ou appui</a:t>
            </a:r>
          </a:p>
        </p:txBody>
      </p:sp>
      <p:sp>
        <p:nvSpPr>
          <p:cNvPr id="4" name="Rectangle : coins arrondis 3">
            <a:extLst>
              <a:ext uri="{FF2B5EF4-FFF2-40B4-BE49-F238E27FC236}">
                <a16:creationId xmlns:a16="http://schemas.microsoft.com/office/drawing/2014/main" id="{4C8765FC-CF0C-E096-87E5-B8D9CD51B5DA}"/>
              </a:ext>
            </a:extLst>
          </p:cNvPr>
          <p:cNvSpPr/>
          <p:nvPr/>
        </p:nvSpPr>
        <p:spPr>
          <a:xfrm>
            <a:off x="302444" y="3852032"/>
            <a:ext cx="2521170" cy="8958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t>Capable d’une flexion du tronc partielle vers l’avant (- de 45°) +  </a:t>
            </a:r>
            <a:r>
              <a:rPr lang="fr-FR" sz="1400" b="1" dirty="0"/>
              <a:t>rotation partielle</a:t>
            </a:r>
          </a:p>
        </p:txBody>
      </p:sp>
      <p:sp>
        <p:nvSpPr>
          <p:cNvPr id="5" name="Flèche vers la droite 4">
            <a:extLst>
              <a:ext uri="{FF2B5EF4-FFF2-40B4-BE49-F238E27FC236}">
                <a16:creationId xmlns:a16="http://schemas.microsoft.com/office/drawing/2014/main" id="{D5B8AB51-5BBC-3EEF-B276-F30A5B41F22B}"/>
              </a:ext>
            </a:extLst>
          </p:cNvPr>
          <p:cNvSpPr/>
          <p:nvPr/>
        </p:nvSpPr>
        <p:spPr>
          <a:xfrm>
            <a:off x="1962876" y="2616654"/>
            <a:ext cx="495609" cy="207110"/>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vers la droite 5">
            <a:extLst>
              <a:ext uri="{FF2B5EF4-FFF2-40B4-BE49-F238E27FC236}">
                <a16:creationId xmlns:a16="http://schemas.microsoft.com/office/drawing/2014/main" id="{70196381-58ED-B454-923D-0D0D1D06B29F}"/>
              </a:ext>
            </a:extLst>
          </p:cNvPr>
          <p:cNvSpPr/>
          <p:nvPr/>
        </p:nvSpPr>
        <p:spPr>
          <a:xfrm rot="3639896">
            <a:off x="1016456" y="3313369"/>
            <a:ext cx="641624" cy="277938"/>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E2B0805B-5D5F-2F0F-07F3-05F9A9657809}"/>
              </a:ext>
            </a:extLst>
          </p:cNvPr>
          <p:cNvSpPr txBox="1"/>
          <p:nvPr/>
        </p:nvSpPr>
        <p:spPr>
          <a:xfrm>
            <a:off x="671106" y="3365714"/>
            <a:ext cx="620781" cy="369332"/>
          </a:xfrm>
          <a:prstGeom prst="rect">
            <a:avLst/>
          </a:prstGeom>
          <a:noFill/>
        </p:spPr>
        <p:txBody>
          <a:bodyPr wrap="square" rtlCol="0">
            <a:spAutoFit/>
          </a:bodyPr>
          <a:lstStyle/>
          <a:p>
            <a:r>
              <a:rPr lang="fr-FR" dirty="0"/>
              <a:t>OUI</a:t>
            </a:r>
          </a:p>
        </p:txBody>
      </p:sp>
      <p:sp>
        <p:nvSpPr>
          <p:cNvPr id="9" name="ZoneTexte 8">
            <a:extLst>
              <a:ext uri="{FF2B5EF4-FFF2-40B4-BE49-F238E27FC236}">
                <a16:creationId xmlns:a16="http://schemas.microsoft.com/office/drawing/2014/main" id="{7518FD94-CD1F-CAF5-83D1-A755C38499A1}"/>
              </a:ext>
            </a:extLst>
          </p:cNvPr>
          <p:cNvSpPr txBox="1"/>
          <p:nvPr/>
        </p:nvSpPr>
        <p:spPr>
          <a:xfrm>
            <a:off x="1888021" y="2247322"/>
            <a:ext cx="745081" cy="369332"/>
          </a:xfrm>
          <a:prstGeom prst="rect">
            <a:avLst/>
          </a:prstGeom>
          <a:noFill/>
        </p:spPr>
        <p:txBody>
          <a:bodyPr wrap="square" rtlCol="0">
            <a:spAutoFit/>
          </a:bodyPr>
          <a:lstStyle/>
          <a:p>
            <a:r>
              <a:rPr lang="fr-FR" dirty="0"/>
              <a:t>NON</a:t>
            </a:r>
          </a:p>
        </p:txBody>
      </p:sp>
      <p:sp>
        <p:nvSpPr>
          <p:cNvPr id="10" name="Ellipse 9">
            <a:extLst>
              <a:ext uri="{FF2B5EF4-FFF2-40B4-BE49-F238E27FC236}">
                <a16:creationId xmlns:a16="http://schemas.microsoft.com/office/drawing/2014/main" id="{0FFDC3BE-BDB7-4DDB-B9CD-F6718E104FB3}"/>
              </a:ext>
            </a:extLst>
          </p:cNvPr>
          <p:cNvSpPr/>
          <p:nvPr/>
        </p:nvSpPr>
        <p:spPr>
          <a:xfrm>
            <a:off x="2497272" y="2411278"/>
            <a:ext cx="606494" cy="588857"/>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a:t>
            </a:r>
          </a:p>
        </p:txBody>
      </p:sp>
      <p:sp>
        <p:nvSpPr>
          <p:cNvPr id="12" name="Flèche vers la droite 11">
            <a:extLst>
              <a:ext uri="{FF2B5EF4-FFF2-40B4-BE49-F238E27FC236}">
                <a16:creationId xmlns:a16="http://schemas.microsoft.com/office/drawing/2014/main" id="{6EFF5630-1398-8529-32A0-A9DA424F73D9}"/>
              </a:ext>
            </a:extLst>
          </p:cNvPr>
          <p:cNvSpPr/>
          <p:nvPr/>
        </p:nvSpPr>
        <p:spPr>
          <a:xfrm>
            <a:off x="2886740" y="4146092"/>
            <a:ext cx="459825" cy="307777"/>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Flèche vers la droite 12">
            <a:extLst>
              <a:ext uri="{FF2B5EF4-FFF2-40B4-BE49-F238E27FC236}">
                <a16:creationId xmlns:a16="http://schemas.microsoft.com/office/drawing/2014/main" id="{C6B8797F-1354-0B34-7DCB-D83696955BEC}"/>
              </a:ext>
            </a:extLst>
          </p:cNvPr>
          <p:cNvSpPr/>
          <p:nvPr/>
        </p:nvSpPr>
        <p:spPr>
          <a:xfrm rot="17901819">
            <a:off x="2069006" y="3271663"/>
            <a:ext cx="639735" cy="256624"/>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14A219C6-EBC8-2F08-7739-BFCEFF0CA5D5}"/>
              </a:ext>
            </a:extLst>
          </p:cNvPr>
          <p:cNvSpPr/>
          <p:nvPr/>
        </p:nvSpPr>
        <p:spPr>
          <a:xfrm>
            <a:off x="4156923" y="2405944"/>
            <a:ext cx="606494" cy="588857"/>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2</a:t>
            </a:r>
          </a:p>
        </p:txBody>
      </p:sp>
      <p:sp>
        <p:nvSpPr>
          <p:cNvPr id="15" name="Rectangle : coins arrondis 14">
            <a:extLst>
              <a:ext uri="{FF2B5EF4-FFF2-40B4-BE49-F238E27FC236}">
                <a16:creationId xmlns:a16="http://schemas.microsoft.com/office/drawing/2014/main" id="{11F6F01C-52D8-4C44-1BFB-95D230E27415}"/>
              </a:ext>
            </a:extLst>
          </p:cNvPr>
          <p:cNvSpPr/>
          <p:nvPr/>
        </p:nvSpPr>
        <p:spPr>
          <a:xfrm>
            <a:off x="3383918" y="3810960"/>
            <a:ext cx="2202748" cy="9369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t>Capable d’une </a:t>
            </a:r>
            <a:r>
              <a:rPr lang="fr-FR" sz="1400" b="1" dirty="0"/>
              <a:t>flexion complète </a:t>
            </a:r>
            <a:r>
              <a:rPr lang="fr-FR" sz="1400" dirty="0"/>
              <a:t>du tronc + rotation totale du tronc.</a:t>
            </a:r>
          </a:p>
        </p:txBody>
      </p:sp>
      <p:sp>
        <p:nvSpPr>
          <p:cNvPr id="16" name="Flèche vers la droite 15">
            <a:extLst>
              <a:ext uri="{FF2B5EF4-FFF2-40B4-BE49-F238E27FC236}">
                <a16:creationId xmlns:a16="http://schemas.microsoft.com/office/drawing/2014/main" id="{4F7F5F7F-5448-B1B1-6D42-B8993C193EB8}"/>
              </a:ext>
            </a:extLst>
          </p:cNvPr>
          <p:cNvSpPr/>
          <p:nvPr/>
        </p:nvSpPr>
        <p:spPr>
          <a:xfrm rot="16200000">
            <a:off x="4149697" y="3302409"/>
            <a:ext cx="626440" cy="230780"/>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636CAE41-0481-24FF-7A16-31DA7CA2064A}"/>
              </a:ext>
            </a:extLst>
          </p:cNvPr>
          <p:cNvSpPr/>
          <p:nvPr/>
        </p:nvSpPr>
        <p:spPr>
          <a:xfrm>
            <a:off x="6096730" y="3818889"/>
            <a:ext cx="2202748" cy="9279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t>Capable d’une </a:t>
            </a:r>
            <a:r>
              <a:rPr lang="fr-FR" sz="1400" b="1" dirty="0"/>
              <a:t>inclinaison latérale </a:t>
            </a:r>
            <a:r>
              <a:rPr lang="fr-FR" sz="1400" dirty="0"/>
              <a:t>du tronc</a:t>
            </a:r>
          </a:p>
        </p:txBody>
      </p:sp>
      <p:sp>
        <p:nvSpPr>
          <p:cNvPr id="18" name="Flèche vers la droite 17">
            <a:extLst>
              <a:ext uri="{FF2B5EF4-FFF2-40B4-BE49-F238E27FC236}">
                <a16:creationId xmlns:a16="http://schemas.microsoft.com/office/drawing/2014/main" id="{DCEA1814-0779-6D6D-7A18-F842417BDC46}"/>
              </a:ext>
            </a:extLst>
          </p:cNvPr>
          <p:cNvSpPr/>
          <p:nvPr/>
        </p:nvSpPr>
        <p:spPr>
          <a:xfrm rot="16200000">
            <a:off x="6859764" y="3276255"/>
            <a:ext cx="626440" cy="230780"/>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A91748CD-AD05-29AE-451A-AD9ED323CF3B}"/>
              </a:ext>
            </a:extLst>
          </p:cNvPr>
          <p:cNvSpPr/>
          <p:nvPr/>
        </p:nvSpPr>
        <p:spPr>
          <a:xfrm>
            <a:off x="6869737" y="2420373"/>
            <a:ext cx="606494" cy="588857"/>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3</a:t>
            </a:r>
          </a:p>
        </p:txBody>
      </p:sp>
      <p:sp>
        <p:nvSpPr>
          <p:cNvPr id="20" name="Flèche vers la droite 19">
            <a:extLst>
              <a:ext uri="{FF2B5EF4-FFF2-40B4-BE49-F238E27FC236}">
                <a16:creationId xmlns:a16="http://schemas.microsoft.com/office/drawing/2014/main" id="{B979F733-3B1F-752C-A5BD-D2E24A6FE9AB}"/>
              </a:ext>
            </a:extLst>
          </p:cNvPr>
          <p:cNvSpPr/>
          <p:nvPr/>
        </p:nvSpPr>
        <p:spPr>
          <a:xfrm>
            <a:off x="5611785" y="4146092"/>
            <a:ext cx="459825" cy="307777"/>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Flèche vers la droite 20">
            <a:extLst>
              <a:ext uri="{FF2B5EF4-FFF2-40B4-BE49-F238E27FC236}">
                <a16:creationId xmlns:a16="http://schemas.microsoft.com/office/drawing/2014/main" id="{DF78B473-EA69-F792-ABC7-A14CAF6FBF77}"/>
              </a:ext>
            </a:extLst>
          </p:cNvPr>
          <p:cNvSpPr/>
          <p:nvPr/>
        </p:nvSpPr>
        <p:spPr>
          <a:xfrm rot="19368827">
            <a:off x="8270347" y="3676736"/>
            <a:ext cx="1250440" cy="216067"/>
          </a:xfrm>
          <a:prstGeom prst="righ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3">
                  <a:lumMod val="75000"/>
                </a:schemeClr>
              </a:solidFill>
            </a:endParaRPr>
          </a:p>
        </p:txBody>
      </p:sp>
      <p:sp>
        <p:nvSpPr>
          <p:cNvPr id="22" name="Flèche vers la droite 21">
            <a:extLst>
              <a:ext uri="{FF2B5EF4-FFF2-40B4-BE49-F238E27FC236}">
                <a16:creationId xmlns:a16="http://schemas.microsoft.com/office/drawing/2014/main" id="{0B7A7BD0-5557-404A-E586-FD8362E92DC8}"/>
              </a:ext>
            </a:extLst>
          </p:cNvPr>
          <p:cNvSpPr/>
          <p:nvPr/>
        </p:nvSpPr>
        <p:spPr>
          <a:xfrm rot="2430606">
            <a:off x="8306739" y="4642614"/>
            <a:ext cx="1083856" cy="208371"/>
          </a:xfrm>
          <a:prstGeom prst="righ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3">
                  <a:lumMod val="75000"/>
                </a:schemeClr>
              </a:solidFill>
            </a:endParaRPr>
          </a:p>
        </p:txBody>
      </p:sp>
      <p:sp>
        <p:nvSpPr>
          <p:cNvPr id="23" name="ZoneTexte 22">
            <a:extLst>
              <a:ext uri="{FF2B5EF4-FFF2-40B4-BE49-F238E27FC236}">
                <a16:creationId xmlns:a16="http://schemas.microsoft.com/office/drawing/2014/main" id="{5C733A52-4624-E011-18D7-79DB0917DA0C}"/>
              </a:ext>
            </a:extLst>
          </p:cNvPr>
          <p:cNvSpPr txBox="1"/>
          <p:nvPr/>
        </p:nvSpPr>
        <p:spPr>
          <a:xfrm rot="2367419">
            <a:off x="8046818" y="4718866"/>
            <a:ext cx="1146250" cy="646331"/>
          </a:xfrm>
          <a:prstGeom prst="rect">
            <a:avLst/>
          </a:prstGeom>
          <a:noFill/>
        </p:spPr>
        <p:txBody>
          <a:bodyPr wrap="square" rtlCol="0">
            <a:spAutoFit/>
          </a:bodyPr>
          <a:lstStyle/>
          <a:p>
            <a:pPr algn="ctr"/>
            <a:r>
              <a:rPr lang="fr-FR" dirty="0"/>
              <a:t>Des deux côté</a:t>
            </a:r>
          </a:p>
        </p:txBody>
      </p:sp>
      <p:sp>
        <p:nvSpPr>
          <p:cNvPr id="24" name="ZoneTexte 23">
            <a:extLst>
              <a:ext uri="{FF2B5EF4-FFF2-40B4-BE49-F238E27FC236}">
                <a16:creationId xmlns:a16="http://schemas.microsoft.com/office/drawing/2014/main" id="{F340D744-8C9F-C9CC-7248-B277C0638911}"/>
              </a:ext>
            </a:extLst>
          </p:cNvPr>
          <p:cNvSpPr txBox="1"/>
          <p:nvPr/>
        </p:nvSpPr>
        <p:spPr>
          <a:xfrm rot="19278394">
            <a:off x="8169366" y="3459003"/>
            <a:ext cx="1146250" cy="369332"/>
          </a:xfrm>
          <a:prstGeom prst="rect">
            <a:avLst/>
          </a:prstGeom>
          <a:noFill/>
        </p:spPr>
        <p:txBody>
          <a:bodyPr wrap="square" rtlCol="0">
            <a:spAutoFit/>
          </a:bodyPr>
          <a:lstStyle/>
          <a:p>
            <a:r>
              <a:rPr lang="fr-FR" dirty="0"/>
              <a:t>D’un côté</a:t>
            </a:r>
          </a:p>
        </p:txBody>
      </p:sp>
      <p:sp>
        <p:nvSpPr>
          <p:cNvPr id="25" name="Ellipse 24">
            <a:extLst>
              <a:ext uri="{FF2B5EF4-FFF2-40B4-BE49-F238E27FC236}">
                <a16:creationId xmlns:a16="http://schemas.microsoft.com/office/drawing/2014/main" id="{C2CD857C-B0C4-2B9A-647D-2418825D9068}"/>
              </a:ext>
            </a:extLst>
          </p:cNvPr>
          <p:cNvSpPr/>
          <p:nvPr/>
        </p:nvSpPr>
        <p:spPr>
          <a:xfrm>
            <a:off x="9464414" y="2911952"/>
            <a:ext cx="606494" cy="588857"/>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4</a:t>
            </a:r>
          </a:p>
        </p:txBody>
      </p:sp>
      <p:sp>
        <p:nvSpPr>
          <p:cNvPr id="26" name="Ellipse 25">
            <a:extLst>
              <a:ext uri="{FF2B5EF4-FFF2-40B4-BE49-F238E27FC236}">
                <a16:creationId xmlns:a16="http://schemas.microsoft.com/office/drawing/2014/main" id="{180CE0C3-81C1-46EC-D01D-80745616E915}"/>
              </a:ext>
            </a:extLst>
          </p:cNvPr>
          <p:cNvSpPr/>
          <p:nvPr/>
        </p:nvSpPr>
        <p:spPr>
          <a:xfrm>
            <a:off x="9384320" y="4945258"/>
            <a:ext cx="700836" cy="588857"/>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4,5</a:t>
            </a:r>
          </a:p>
        </p:txBody>
      </p:sp>
      <p:sp>
        <p:nvSpPr>
          <p:cNvPr id="27" name="Ellipse 26">
            <a:extLst>
              <a:ext uri="{FF2B5EF4-FFF2-40B4-BE49-F238E27FC236}">
                <a16:creationId xmlns:a16="http://schemas.microsoft.com/office/drawing/2014/main" id="{E2BA3126-48DB-8EAA-8E6A-603D799EEEA0}"/>
              </a:ext>
            </a:extLst>
          </p:cNvPr>
          <p:cNvSpPr/>
          <p:nvPr/>
        </p:nvSpPr>
        <p:spPr>
          <a:xfrm>
            <a:off x="10809400" y="3572815"/>
            <a:ext cx="606494" cy="588857"/>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a:t>
            </a:r>
          </a:p>
        </p:txBody>
      </p:sp>
      <p:sp>
        <p:nvSpPr>
          <p:cNvPr id="28" name="ZoneTexte 27">
            <a:extLst>
              <a:ext uri="{FF2B5EF4-FFF2-40B4-BE49-F238E27FC236}">
                <a16:creationId xmlns:a16="http://schemas.microsoft.com/office/drawing/2014/main" id="{189841A6-2ACD-B820-6DDA-20AC07C7BBC0}"/>
              </a:ext>
            </a:extLst>
          </p:cNvPr>
          <p:cNvSpPr txBox="1"/>
          <p:nvPr/>
        </p:nvSpPr>
        <p:spPr>
          <a:xfrm>
            <a:off x="10135844" y="4211650"/>
            <a:ext cx="1953605" cy="369332"/>
          </a:xfrm>
          <a:prstGeom prst="rect">
            <a:avLst/>
          </a:prstGeom>
          <a:noFill/>
        </p:spPr>
        <p:txBody>
          <a:bodyPr wrap="square" rtlCol="0">
            <a:spAutoFit/>
          </a:bodyPr>
          <a:lstStyle/>
          <a:p>
            <a:pPr algn="ctr"/>
            <a:r>
              <a:rPr lang="fr-FR" dirty="0"/>
              <a:t>Joueur « valide »</a:t>
            </a:r>
          </a:p>
        </p:txBody>
      </p:sp>
      <p:sp>
        <p:nvSpPr>
          <p:cNvPr id="29" name="ZoneTexte 28">
            <a:extLst>
              <a:ext uri="{FF2B5EF4-FFF2-40B4-BE49-F238E27FC236}">
                <a16:creationId xmlns:a16="http://schemas.microsoft.com/office/drawing/2014/main" id="{36023C04-8B3D-B76B-C11C-D01D4DA6659D}"/>
              </a:ext>
            </a:extLst>
          </p:cNvPr>
          <p:cNvSpPr txBox="1"/>
          <p:nvPr/>
        </p:nvSpPr>
        <p:spPr>
          <a:xfrm>
            <a:off x="2800519" y="3827027"/>
            <a:ext cx="620781" cy="369332"/>
          </a:xfrm>
          <a:prstGeom prst="rect">
            <a:avLst/>
          </a:prstGeom>
          <a:noFill/>
        </p:spPr>
        <p:txBody>
          <a:bodyPr wrap="square" rtlCol="0">
            <a:spAutoFit/>
          </a:bodyPr>
          <a:lstStyle/>
          <a:p>
            <a:r>
              <a:rPr lang="fr-FR" dirty="0"/>
              <a:t>OUI</a:t>
            </a:r>
          </a:p>
        </p:txBody>
      </p:sp>
      <p:sp>
        <p:nvSpPr>
          <p:cNvPr id="30" name="ZoneTexte 29">
            <a:extLst>
              <a:ext uri="{FF2B5EF4-FFF2-40B4-BE49-F238E27FC236}">
                <a16:creationId xmlns:a16="http://schemas.microsoft.com/office/drawing/2014/main" id="{ED9B0406-DD4C-51A1-C5DB-89F13949D457}"/>
              </a:ext>
            </a:extLst>
          </p:cNvPr>
          <p:cNvSpPr txBox="1"/>
          <p:nvPr/>
        </p:nvSpPr>
        <p:spPr>
          <a:xfrm>
            <a:off x="5537451" y="3842318"/>
            <a:ext cx="620781" cy="369332"/>
          </a:xfrm>
          <a:prstGeom prst="rect">
            <a:avLst/>
          </a:prstGeom>
          <a:noFill/>
        </p:spPr>
        <p:txBody>
          <a:bodyPr wrap="square" rtlCol="0">
            <a:spAutoFit/>
          </a:bodyPr>
          <a:lstStyle/>
          <a:p>
            <a:r>
              <a:rPr lang="fr-FR" dirty="0"/>
              <a:t>OUI</a:t>
            </a:r>
          </a:p>
        </p:txBody>
      </p:sp>
      <p:sp>
        <p:nvSpPr>
          <p:cNvPr id="31" name="ZoneTexte 30">
            <a:extLst>
              <a:ext uri="{FF2B5EF4-FFF2-40B4-BE49-F238E27FC236}">
                <a16:creationId xmlns:a16="http://schemas.microsoft.com/office/drawing/2014/main" id="{5E93DC69-8645-F9E9-82EF-F2BB812718AE}"/>
              </a:ext>
            </a:extLst>
          </p:cNvPr>
          <p:cNvSpPr txBox="1"/>
          <p:nvPr/>
        </p:nvSpPr>
        <p:spPr>
          <a:xfrm>
            <a:off x="4501714" y="3322772"/>
            <a:ext cx="745081" cy="369332"/>
          </a:xfrm>
          <a:prstGeom prst="rect">
            <a:avLst/>
          </a:prstGeom>
          <a:noFill/>
        </p:spPr>
        <p:txBody>
          <a:bodyPr wrap="square" rtlCol="0">
            <a:spAutoFit/>
          </a:bodyPr>
          <a:lstStyle/>
          <a:p>
            <a:r>
              <a:rPr lang="fr-FR" dirty="0"/>
              <a:t>NON</a:t>
            </a:r>
          </a:p>
        </p:txBody>
      </p:sp>
      <p:sp>
        <p:nvSpPr>
          <p:cNvPr id="32" name="ZoneTexte 31">
            <a:extLst>
              <a:ext uri="{FF2B5EF4-FFF2-40B4-BE49-F238E27FC236}">
                <a16:creationId xmlns:a16="http://schemas.microsoft.com/office/drawing/2014/main" id="{B13BC2CD-BF2A-3414-BF88-10949352377E}"/>
              </a:ext>
            </a:extLst>
          </p:cNvPr>
          <p:cNvSpPr txBox="1"/>
          <p:nvPr/>
        </p:nvSpPr>
        <p:spPr>
          <a:xfrm>
            <a:off x="7193453" y="3285957"/>
            <a:ext cx="745081" cy="369332"/>
          </a:xfrm>
          <a:prstGeom prst="rect">
            <a:avLst/>
          </a:prstGeom>
          <a:noFill/>
        </p:spPr>
        <p:txBody>
          <a:bodyPr wrap="square" rtlCol="0">
            <a:spAutoFit/>
          </a:bodyPr>
          <a:lstStyle/>
          <a:p>
            <a:r>
              <a:rPr lang="fr-FR" dirty="0"/>
              <a:t>NON</a:t>
            </a:r>
          </a:p>
        </p:txBody>
      </p:sp>
      <p:sp>
        <p:nvSpPr>
          <p:cNvPr id="33" name="ZoneTexte 32">
            <a:extLst>
              <a:ext uri="{FF2B5EF4-FFF2-40B4-BE49-F238E27FC236}">
                <a16:creationId xmlns:a16="http://schemas.microsoft.com/office/drawing/2014/main" id="{B5B125EC-3636-ABD3-5B0C-A91CC58B37B0}"/>
              </a:ext>
            </a:extLst>
          </p:cNvPr>
          <p:cNvSpPr txBox="1"/>
          <p:nvPr/>
        </p:nvSpPr>
        <p:spPr>
          <a:xfrm>
            <a:off x="2362802" y="3327336"/>
            <a:ext cx="745081" cy="369332"/>
          </a:xfrm>
          <a:prstGeom prst="rect">
            <a:avLst/>
          </a:prstGeom>
          <a:noFill/>
        </p:spPr>
        <p:txBody>
          <a:bodyPr wrap="square" rtlCol="0">
            <a:spAutoFit/>
          </a:bodyPr>
          <a:lstStyle/>
          <a:p>
            <a:r>
              <a:rPr lang="fr-FR" dirty="0"/>
              <a:t>NON</a:t>
            </a:r>
          </a:p>
        </p:txBody>
      </p:sp>
      <p:sp>
        <p:nvSpPr>
          <p:cNvPr id="34" name="ZoneTexte 33">
            <a:extLst>
              <a:ext uri="{FF2B5EF4-FFF2-40B4-BE49-F238E27FC236}">
                <a16:creationId xmlns:a16="http://schemas.microsoft.com/office/drawing/2014/main" id="{EFFD4CBE-BCFC-7AFF-15D9-3CAC2BE7C559}"/>
              </a:ext>
            </a:extLst>
          </p:cNvPr>
          <p:cNvSpPr txBox="1"/>
          <p:nvPr/>
        </p:nvSpPr>
        <p:spPr>
          <a:xfrm>
            <a:off x="72680" y="2978481"/>
            <a:ext cx="745081" cy="369332"/>
          </a:xfrm>
          <a:prstGeom prst="rect">
            <a:avLst/>
          </a:prstGeom>
          <a:noFill/>
        </p:spPr>
        <p:txBody>
          <a:bodyPr wrap="square" rtlCol="0">
            <a:spAutoFit/>
          </a:bodyPr>
          <a:lstStyle/>
          <a:p>
            <a:r>
              <a:rPr lang="fr-FR" b="1" i="1" u="sng" dirty="0"/>
              <a:t>Test 1</a:t>
            </a:r>
          </a:p>
        </p:txBody>
      </p:sp>
      <p:sp>
        <p:nvSpPr>
          <p:cNvPr id="35" name="ZoneTexte 34">
            <a:extLst>
              <a:ext uri="{FF2B5EF4-FFF2-40B4-BE49-F238E27FC236}">
                <a16:creationId xmlns:a16="http://schemas.microsoft.com/office/drawing/2014/main" id="{9FC8A462-2078-0ED5-B719-7B2AE5CA30D9}"/>
              </a:ext>
            </a:extLst>
          </p:cNvPr>
          <p:cNvSpPr txBox="1"/>
          <p:nvPr/>
        </p:nvSpPr>
        <p:spPr>
          <a:xfrm>
            <a:off x="258547" y="4718628"/>
            <a:ext cx="745081" cy="369332"/>
          </a:xfrm>
          <a:prstGeom prst="rect">
            <a:avLst/>
          </a:prstGeom>
          <a:noFill/>
        </p:spPr>
        <p:txBody>
          <a:bodyPr wrap="square" rtlCol="0">
            <a:spAutoFit/>
          </a:bodyPr>
          <a:lstStyle/>
          <a:p>
            <a:r>
              <a:rPr lang="fr-FR" b="1" i="1" u="sng" dirty="0"/>
              <a:t>Test 2</a:t>
            </a:r>
          </a:p>
        </p:txBody>
      </p:sp>
      <p:sp>
        <p:nvSpPr>
          <p:cNvPr id="36" name="ZoneTexte 35">
            <a:extLst>
              <a:ext uri="{FF2B5EF4-FFF2-40B4-BE49-F238E27FC236}">
                <a16:creationId xmlns:a16="http://schemas.microsoft.com/office/drawing/2014/main" id="{1387BF7B-B9C4-59E8-1E29-C1AD08861F42}"/>
              </a:ext>
            </a:extLst>
          </p:cNvPr>
          <p:cNvSpPr txBox="1"/>
          <p:nvPr/>
        </p:nvSpPr>
        <p:spPr>
          <a:xfrm>
            <a:off x="3375060" y="4715603"/>
            <a:ext cx="745081" cy="369332"/>
          </a:xfrm>
          <a:prstGeom prst="rect">
            <a:avLst/>
          </a:prstGeom>
          <a:noFill/>
        </p:spPr>
        <p:txBody>
          <a:bodyPr wrap="square" rtlCol="0">
            <a:spAutoFit/>
          </a:bodyPr>
          <a:lstStyle/>
          <a:p>
            <a:r>
              <a:rPr lang="fr-FR" b="1" i="1" u="sng" dirty="0"/>
              <a:t>Test 3</a:t>
            </a:r>
          </a:p>
        </p:txBody>
      </p:sp>
      <p:sp>
        <p:nvSpPr>
          <p:cNvPr id="37" name="ZoneTexte 36">
            <a:extLst>
              <a:ext uri="{FF2B5EF4-FFF2-40B4-BE49-F238E27FC236}">
                <a16:creationId xmlns:a16="http://schemas.microsoft.com/office/drawing/2014/main" id="{A45310BA-0141-C572-099C-DF320350878A}"/>
              </a:ext>
            </a:extLst>
          </p:cNvPr>
          <p:cNvSpPr txBox="1"/>
          <p:nvPr/>
        </p:nvSpPr>
        <p:spPr>
          <a:xfrm>
            <a:off x="6095271" y="4723517"/>
            <a:ext cx="745081" cy="369332"/>
          </a:xfrm>
          <a:prstGeom prst="rect">
            <a:avLst/>
          </a:prstGeom>
          <a:noFill/>
        </p:spPr>
        <p:txBody>
          <a:bodyPr wrap="square" rtlCol="0">
            <a:spAutoFit/>
          </a:bodyPr>
          <a:lstStyle/>
          <a:p>
            <a:r>
              <a:rPr lang="fr-FR" b="1" i="1" u="sng" dirty="0"/>
              <a:t>Test 4</a:t>
            </a:r>
          </a:p>
        </p:txBody>
      </p:sp>
    </p:spTree>
    <p:extLst>
      <p:ext uri="{BB962C8B-B14F-4D97-AF65-F5344CB8AC3E}">
        <p14:creationId xmlns:p14="http://schemas.microsoft.com/office/powerpoint/2010/main" val="631345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A3E71"/>
        </a:solidFill>
        <a:effectLst/>
      </p:bgPr>
    </p:bg>
    <p:spTree>
      <p:nvGrpSpPr>
        <p:cNvPr id="1" name=""/>
        <p:cNvGrpSpPr/>
        <p:nvPr/>
      </p:nvGrpSpPr>
      <p:grpSpPr>
        <a:xfrm>
          <a:off x="0" y="0"/>
          <a:ext cx="0" cy="0"/>
          <a:chOff x="0" y="0"/>
          <a:chExt cx="0" cy="0"/>
        </a:xfrm>
      </p:grpSpPr>
      <p:pic>
        <p:nvPicPr>
          <p:cNvPr id="7" name="Image 6" descr="Une image contenant Graphique, logo, symbole, Police&#10;&#10;Description générée automatiquement">
            <a:extLst>
              <a:ext uri="{FF2B5EF4-FFF2-40B4-BE49-F238E27FC236}">
                <a16:creationId xmlns:a16="http://schemas.microsoft.com/office/drawing/2014/main" id="{4ADAD2E1-2765-47FD-B91D-FD72A239C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83" y="75980"/>
            <a:ext cx="1451729" cy="957282"/>
          </a:xfrm>
          <a:prstGeom prst="rect">
            <a:avLst/>
          </a:prstGeom>
        </p:spPr>
      </p:pic>
      <p:pic>
        <p:nvPicPr>
          <p:cNvPr id="9" name="Graphique 8">
            <a:extLst>
              <a:ext uri="{FF2B5EF4-FFF2-40B4-BE49-F238E27FC236}">
                <a16:creationId xmlns:a16="http://schemas.microsoft.com/office/drawing/2014/main" id="{BB5C7B3F-AF0E-4911-8058-CEB915D4D7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5775" y="-355547"/>
            <a:ext cx="5891040" cy="7569093"/>
          </a:xfrm>
          <a:prstGeom prst="rect">
            <a:avLst/>
          </a:prstGeom>
        </p:spPr>
      </p:pic>
      <p:sp>
        <p:nvSpPr>
          <p:cNvPr id="2" name="ZoneTexte 1">
            <a:extLst>
              <a:ext uri="{FF2B5EF4-FFF2-40B4-BE49-F238E27FC236}">
                <a16:creationId xmlns:a16="http://schemas.microsoft.com/office/drawing/2014/main" id="{10B52421-10C4-7F69-B490-7C8B29395FAF}"/>
              </a:ext>
            </a:extLst>
          </p:cNvPr>
          <p:cNvSpPr txBox="1"/>
          <p:nvPr/>
        </p:nvSpPr>
        <p:spPr>
          <a:xfrm>
            <a:off x="0" y="975390"/>
            <a:ext cx="12191999" cy="6488828"/>
          </a:xfrm>
          <a:prstGeom prst="rect">
            <a:avLst/>
          </a:prstGeom>
          <a:noFill/>
        </p:spPr>
        <p:txBody>
          <a:bodyPr wrap="square" rtlCol="0">
            <a:spAutoFit/>
          </a:bodyPr>
          <a:lstStyle/>
          <a:p>
            <a:pPr marL="457200" indent="-457200">
              <a:lnSpc>
                <a:spcPct val="150000"/>
              </a:lnSpc>
              <a:buFont typeface="Wingdings" pitchFamily="2" charset="2"/>
              <a:buChar char="Ø"/>
            </a:pPr>
            <a:r>
              <a:rPr lang="fr-FR" sz="2800" b="1" dirty="0">
                <a:solidFill>
                  <a:schemeClr val="bg1"/>
                </a:solidFill>
              </a:rPr>
              <a:t>Test 1 </a:t>
            </a:r>
            <a:r>
              <a:rPr lang="fr-FR" sz="2800" dirty="0">
                <a:solidFill>
                  <a:schemeClr val="bg1"/>
                </a:solidFill>
              </a:rPr>
              <a:t>: Joueur assis sur une chaise sans appui sur le dossier et avec assise horizontale. Maintien de la position assise tout en tendant et ramenant les bras devant soi avec ballon dans les mains</a:t>
            </a:r>
          </a:p>
          <a:p>
            <a:pPr marL="457200" indent="-457200">
              <a:lnSpc>
                <a:spcPct val="150000"/>
              </a:lnSpc>
              <a:buFont typeface="Wingdings" pitchFamily="2" charset="2"/>
              <a:buChar char="Ø"/>
            </a:pPr>
            <a:r>
              <a:rPr lang="fr-FR" sz="2800" b="1" dirty="0">
                <a:solidFill>
                  <a:schemeClr val="bg1"/>
                </a:solidFill>
              </a:rPr>
              <a:t>Test 2 </a:t>
            </a:r>
            <a:r>
              <a:rPr lang="fr-FR" sz="2800" dirty="0">
                <a:solidFill>
                  <a:schemeClr val="bg1"/>
                </a:solidFill>
              </a:rPr>
              <a:t>: Position de départ similaire + toucher le dossier de son fauteuil avec la main opposé (rotation) sans s’appuyer.</a:t>
            </a:r>
          </a:p>
          <a:p>
            <a:pPr marL="457200" indent="-457200">
              <a:lnSpc>
                <a:spcPct val="150000"/>
              </a:lnSpc>
              <a:buFont typeface="Wingdings" pitchFamily="2" charset="2"/>
              <a:buChar char="Ø"/>
            </a:pPr>
            <a:r>
              <a:rPr lang="fr-FR" sz="2800" b="1" dirty="0">
                <a:solidFill>
                  <a:schemeClr val="bg1"/>
                </a:solidFill>
              </a:rPr>
              <a:t>Test 3 </a:t>
            </a:r>
            <a:r>
              <a:rPr lang="fr-FR" sz="2800" dirty="0">
                <a:solidFill>
                  <a:schemeClr val="bg1"/>
                </a:solidFill>
              </a:rPr>
              <a:t>: Position de départ similaire + Ramasser une balle au sol devant soi et revenir à la position de départ sans aide des bras.</a:t>
            </a:r>
          </a:p>
          <a:p>
            <a:pPr marL="457200" indent="-457200">
              <a:lnSpc>
                <a:spcPct val="150000"/>
              </a:lnSpc>
              <a:buFont typeface="Wingdings" pitchFamily="2" charset="2"/>
              <a:buChar char="Ø"/>
            </a:pPr>
            <a:r>
              <a:rPr lang="fr-FR" sz="2800" b="1" dirty="0">
                <a:solidFill>
                  <a:schemeClr val="bg1"/>
                </a:solidFill>
              </a:rPr>
              <a:t>Test 4 </a:t>
            </a:r>
            <a:r>
              <a:rPr lang="fr-FR" sz="2800" dirty="0">
                <a:solidFill>
                  <a:schemeClr val="bg1"/>
                </a:solidFill>
              </a:rPr>
              <a:t>: Position de départ similaire + Ramasser une balle au sol à côté de soi et revenir à la position de départ sans aide des bras.</a:t>
            </a:r>
          </a:p>
          <a:p>
            <a:pPr marL="457200" indent="-457200">
              <a:lnSpc>
                <a:spcPct val="150000"/>
              </a:lnSpc>
              <a:buFont typeface="Wingdings" pitchFamily="2" charset="2"/>
              <a:buChar char="Ø"/>
            </a:pPr>
            <a:endParaRPr lang="fr-FR" sz="2800" dirty="0">
              <a:solidFill>
                <a:schemeClr val="bg1"/>
              </a:solidFill>
            </a:endParaRPr>
          </a:p>
        </p:txBody>
      </p:sp>
      <p:sp>
        <p:nvSpPr>
          <p:cNvPr id="3" name="ZoneTexte 2">
            <a:extLst>
              <a:ext uri="{FF2B5EF4-FFF2-40B4-BE49-F238E27FC236}">
                <a16:creationId xmlns:a16="http://schemas.microsoft.com/office/drawing/2014/main" id="{320043B3-E69E-AC49-CBF1-1CD8265B6A61}"/>
              </a:ext>
            </a:extLst>
          </p:cNvPr>
          <p:cNvSpPr txBox="1"/>
          <p:nvPr/>
        </p:nvSpPr>
        <p:spPr>
          <a:xfrm>
            <a:off x="2748379" y="267504"/>
            <a:ext cx="5348358" cy="707886"/>
          </a:xfrm>
          <a:prstGeom prst="rect">
            <a:avLst/>
          </a:prstGeom>
          <a:noFill/>
        </p:spPr>
        <p:txBody>
          <a:bodyPr wrap="square">
            <a:spAutoFit/>
          </a:bodyPr>
          <a:lstStyle/>
          <a:p>
            <a:pPr algn="ctr"/>
            <a:r>
              <a:rPr lang="fr-FR" sz="4000" b="1" u="sng" dirty="0">
                <a:solidFill>
                  <a:schemeClr val="bg1"/>
                </a:solidFill>
              </a:rPr>
              <a:t>Tests objectivables :</a:t>
            </a:r>
          </a:p>
        </p:txBody>
      </p:sp>
    </p:spTree>
    <p:extLst>
      <p:ext uri="{BB962C8B-B14F-4D97-AF65-F5344CB8AC3E}">
        <p14:creationId xmlns:p14="http://schemas.microsoft.com/office/powerpoint/2010/main" val="17727518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ZoneTexte 60">
            <a:extLst>
              <a:ext uri="{FF2B5EF4-FFF2-40B4-BE49-F238E27FC236}">
                <a16:creationId xmlns:a16="http://schemas.microsoft.com/office/drawing/2014/main" id="{3D008528-4A20-DC64-9629-8F044F17F996}"/>
              </a:ext>
            </a:extLst>
          </p:cNvPr>
          <p:cNvSpPr txBox="1"/>
          <p:nvPr/>
        </p:nvSpPr>
        <p:spPr>
          <a:xfrm>
            <a:off x="11725275" y="6535035"/>
            <a:ext cx="456670" cy="319611"/>
          </a:xfrm>
          <a:prstGeom prst="rect">
            <a:avLst/>
          </a:prstGeom>
          <a:noFill/>
        </p:spPr>
        <p:txBody>
          <a:bodyPr wrap="square" lIns="91440" tIns="45720" rIns="91440" bIns="45720" anchor="t">
            <a:spAutoFit/>
          </a:bodyPr>
          <a:lstStyle/>
          <a:p>
            <a:pPr algn="ctr"/>
            <a:r>
              <a:rPr lang="fr-FR" sz="1400" b="1" dirty="0">
                <a:solidFill>
                  <a:srgbClr val="FFFFFF"/>
                </a:solidFill>
                <a:latin typeface="Parka Regular"/>
              </a:rPr>
              <a:t>4</a:t>
            </a:r>
            <a:endParaRPr lang="fr-FR" sz="1400" b="1" dirty="0">
              <a:solidFill>
                <a:srgbClr val="FFFFFF"/>
              </a:solidFill>
              <a:latin typeface="Parka Regular" panose="02000503040000020004" pitchFamily="2" charset="0"/>
            </a:endParaRPr>
          </a:p>
        </p:txBody>
      </p:sp>
      <p:sp>
        <p:nvSpPr>
          <p:cNvPr id="57" name="ZoneTexte 56">
            <a:extLst>
              <a:ext uri="{FF2B5EF4-FFF2-40B4-BE49-F238E27FC236}">
                <a16:creationId xmlns:a16="http://schemas.microsoft.com/office/drawing/2014/main" id="{9E8234E6-4D8B-5434-A05A-F41CA6ED21EE}"/>
              </a:ext>
            </a:extLst>
          </p:cNvPr>
          <p:cNvSpPr txBox="1"/>
          <p:nvPr/>
        </p:nvSpPr>
        <p:spPr>
          <a:xfrm>
            <a:off x="3166589" y="4650029"/>
            <a:ext cx="1109912" cy="369332"/>
          </a:xfrm>
          <a:prstGeom prst="rect">
            <a:avLst/>
          </a:prstGeom>
          <a:noFill/>
        </p:spPr>
        <p:txBody>
          <a:bodyPr wrap="square" rtlCol="0">
            <a:spAutoFit/>
          </a:bodyPr>
          <a:lstStyle/>
          <a:p>
            <a:r>
              <a:rPr lang="fr-FR">
                <a:solidFill>
                  <a:schemeClr val="bg1"/>
                </a:solidFill>
              </a:rPr>
              <a:t>CHABALA</a:t>
            </a:r>
          </a:p>
        </p:txBody>
      </p:sp>
      <p:sp>
        <p:nvSpPr>
          <p:cNvPr id="58" name="ZoneTexte 57">
            <a:extLst>
              <a:ext uri="{FF2B5EF4-FFF2-40B4-BE49-F238E27FC236}">
                <a16:creationId xmlns:a16="http://schemas.microsoft.com/office/drawing/2014/main" id="{483A0A02-8452-CE5B-4685-F6849FFE831C}"/>
              </a:ext>
            </a:extLst>
          </p:cNvPr>
          <p:cNvSpPr txBox="1"/>
          <p:nvPr/>
        </p:nvSpPr>
        <p:spPr>
          <a:xfrm>
            <a:off x="6374025" y="4687664"/>
            <a:ext cx="1670705" cy="307777"/>
          </a:xfrm>
          <a:prstGeom prst="rect">
            <a:avLst/>
          </a:prstGeom>
          <a:noFill/>
        </p:spPr>
        <p:txBody>
          <a:bodyPr wrap="square" lIns="91440" tIns="45720" rIns="91440" bIns="45720" rtlCol="0" anchor="t">
            <a:spAutoFit/>
          </a:bodyPr>
          <a:lstStyle/>
          <a:p>
            <a:r>
              <a:rPr lang="fr-FR" sz="1400">
                <a:solidFill>
                  <a:schemeClr val="bg1"/>
                </a:solidFill>
              </a:rPr>
              <a:t>ROUCOULETTE</a:t>
            </a:r>
            <a:endParaRPr lang="fr-FR" sz="1400">
              <a:solidFill>
                <a:schemeClr val="bg1"/>
              </a:solidFill>
              <a:cs typeface="Calibri"/>
            </a:endParaRPr>
          </a:p>
        </p:txBody>
      </p:sp>
      <p:sp>
        <p:nvSpPr>
          <p:cNvPr id="59" name="ZoneTexte 58">
            <a:extLst>
              <a:ext uri="{FF2B5EF4-FFF2-40B4-BE49-F238E27FC236}">
                <a16:creationId xmlns:a16="http://schemas.microsoft.com/office/drawing/2014/main" id="{25A2BF55-FD4B-DDC9-67A6-B72B9AFE6459}"/>
              </a:ext>
            </a:extLst>
          </p:cNvPr>
          <p:cNvSpPr txBox="1"/>
          <p:nvPr/>
        </p:nvSpPr>
        <p:spPr>
          <a:xfrm>
            <a:off x="9969297" y="4712022"/>
            <a:ext cx="1404255" cy="261610"/>
          </a:xfrm>
          <a:prstGeom prst="rect">
            <a:avLst/>
          </a:prstGeom>
          <a:noFill/>
        </p:spPr>
        <p:txBody>
          <a:bodyPr wrap="square" lIns="91440" tIns="45720" rIns="91440" bIns="45720" rtlCol="0" anchor="t">
            <a:spAutoFit/>
          </a:bodyPr>
          <a:lstStyle/>
          <a:p>
            <a:r>
              <a:rPr lang="fr-FR" sz="1100">
                <a:solidFill>
                  <a:schemeClr val="bg1"/>
                </a:solidFill>
              </a:rPr>
              <a:t>YAGO/SCHWENKER</a:t>
            </a:r>
            <a:endParaRPr lang="fr-FR" sz="1100">
              <a:solidFill>
                <a:schemeClr val="bg1"/>
              </a:solidFill>
              <a:cs typeface="Calibri"/>
            </a:endParaRPr>
          </a:p>
        </p:txBody>
      </p:sp>
      <p:sp>
        <p:nvSpPr>
          <p:cNvPr id="63" name="ZoneTexte 62">
            <a:extLst>
              <a:ext uri="{FF2B5EF4-FFF2-40B4-BE49-F238E27FC236}">
                <a16:creationId xmlns:a16="http://schemas.microsoft.com/office/drawing/2014/main" id="{BB90752E-80A2-BC3A-8839-DFA47247AD32}"/>
              </a:ext>
            </a:extLst>
          </p:cNvPr>
          <p:cNvSpPr txBox="1"/>
          <p:nvPr/>
        </p:nvSpPr>
        <p:spPr>
          <a:xfrm>
            <a:off x="6345872" y="5574752"/>
            <a:ext cx="1953606" cy="276999"/>
          </a:xfrm>
          <a:prstGeom prst="rect">
            <a:avLst/>
          </a:prstGeom>
          <a:noFill/>
        </p:spPr>
        <p:txBody>
          <a:bodyPr wrap="square" lIns="91440" tIns="45720" rIns="91440" bIns="45720" rtlCol="0" anchor="t">
            <a:spAutoFit/>
          </a:bodyPr>
          <a:lstStyle/>
          <a:p>
            <a:r>
              <a:rPr lang="fr-FR" sz="1200">
                <a:solidFill>
                  <a:schemeClr val="bg1"/>
                </a:solidFill>
              </a:rPr>
              <a:t>SALLE DE COURS 4</a:t>
            </a:r>
            <a:endParaRPr lang="fr-FR" sz="1200">
              <a:solidFill>
                <a:schemeClr val="bg1"/>
              </a:solidFill>
              <a:cs typeface="Calibri"/>
            </a:endParaRPr>
          </a:p>
        </p:txBody>
      </p:sp>
      <p:pic>
        <p:nvPicPr>
          <p:cNvPr id="7" name="Image 6" descr="Une image contenant habits, personne, fauteuil roulant, groupe&#10;&#10;Description générée automatiquement">
            <a:extLst>
              <a:ext uri="{FF2B5EF4-FFF2-40B4-BE49-F238E27FC236}">
                <a16:creationId xmlns:a16="http://schemas.microsoft.com/office/drawing/2014/main" id="{A7D87399-F0B2-33CA-8633-7D0F89286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224" y="-357938"/>
            <a:ext cx="10103552" cy="7573876"/>
          </a:xfrm>
          <a:prstGeom prst="rect">
            <a:avLst/>
          </a:prstGeom>
        </p:spPr>
      </p:pic>
      <p:pic>
        <p:nvPicPr>
          <p:cNvPr id="56" name="Image 55" descr="Une image contenant Graphique, logo, symbole, Police&#10;&#10;Description générée automatiquement">
            <a:extLst>
              <a:ext uri="{FF2B5EF4-FFF2-40B4-BE49-F238E27FC236}">
                <a16:creationId xmlns:a16="http://schemas.microsoft.com/office/drawing/2014/main" id="{90E027FE-6642-1E9F-6F9C-C8F5F3E69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947" y="573454"/>
            <a:ext cx="1451729" cy="957282"/>
          </a:xfrm>
          <a:prstGeom prst="rect">
            <a:avLst/>
          </a:prstGeom>
        </p:spPr>
      </p:pic>
      <p:sp>
        <p:nvSpPr>
          <p:cNvPr id="3" name="ZoneTexte 2">
            <a:extLst>
              <a:ext uri="{FF2B5EF4-FFF2-40B4-BE49-F238E27FC236}">
                <a16:creationId xmlns:a16="http://schemas.microsoft.com/office/drawing/2014/main" id="{5EED5A3E-8C63-90B0-E3B2-16D0A1514C3C}"/>
              </a:ext>
            </a:extLst>
          </p:cNvPr>
          <p:cNvSpPr txBox="1"/>
          <p:nvPr/>
        </p:nvSpPr>
        <p:spPr>
          <a:xfrm>
            <a:off x="1167816" y="2769462"/>
            <a:ext cx="10356112" cy="671851"/>
          </a:xfrm>
          <a:prstGeom prst="rect">
            <a:avLst/>
          </a:prstGeom>
          <a:noFill/>
        </p:spPr>
        <p:txBody>
          <a:bodyPr wrap="square" rtlCol="0">
            <a:spAutoFit/>
          </a:bodyPr>
          <a:lstStyle/>
          <a:p>
            <a:pPr marL="457200" indent="-457200">
              <a:lnSpc>
                <a:spcPct val="150000"/>
              </a:lnSpc>
              <a:buFont typeface="Wingdings" pitchFamily="2" charset="2"/>
              <a:buChar char="Ø"/>
            </a:pPr>
            <a:r>
              <a:rPr lang="fr-FR" sz="2800" dirty="0">
                <a:solidFill>
                  <a:schemeClr val="bg2">
                    <a:lumMod val="10000"/>
                  </a:schemeClr>
                </a:solidFill>
              </a:rPr>
              <a:t>Prochain Webinar plus détaillé spécifique à la classification </a:t>
            </a:r>
          </a:p>
        </p:txBody>
      </p:sp>
      <p:sp>
        <p:nvSpPr>
          <p:cNvPr id="52" name="ZoneTexte 51">
            <a:extLst>
              <a:ext uri="{FF2B5EF4-FFF2-40B4-BE49-F238E27FC236}">
                <a16:creationId xmlns:a16="http://schemas.microsoft.com/office/drawing/2014/main" id="{5D27E7DB-35E1-7ECD-F61A-71C5A7FE25C6}"/>
              </a:ext>
            </a:extLst>
          </p:cNvPr>
          <p:cNvSpPr txBox="1"/>
          <p:nvPr/>
        </p:nvSpPr>
        <p:spPr>
          <a:xfrm>
            <a:off x="2668156" y="2170336"/>
            <a:ext cx="8705396" cy="923330"/>
          </a:xfrm>
          <a:prstGeom prst="rect">
            <a:avLst/>
          </a:prstGeom>
          <a:noFill/>
        </p:spPr>
        <p:txBody>
          <a:bodyPr wrap="square">
            <a:spAutoFit/>
          </a:bodyPr>
          <a:lstStyle/>
          <a:p>
            <a:r>
              <a:rPr lang="fr-FR" sz="5400" b="1" dirty="0">
                <a:solidFill>
                  <a:schemeClr val="bg1"/>
                </a:solidFill>
              </a:rPr>
              <a:t>Merci pour votre attention</a:t>
            </a:r>
          </a:p>
        </p:txBody>
      </p:sp>
    </p:spTree>
    <p:extLst>
      <p:ext uri="{BB962C8B-B14F-4D97-AF65-F5344CB8AC3E}">
        <p14:creationId xmlns:p14="http://schemas.microsoft.com/office/powerpoint/2010/main" val="291716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Ellipse 59">
            <a:extLst>
              <a:ext uri="{FF2B5EF4-FFF2-40B4-BE49-F238E27FC236}">
                <a16:creationId xmlns:a16="http://schemas.microsoft.com/office/drawing/2014/main" id="{4DB212F3-2C6D-9A19-19D2-AAFE349B4913}"/>
              </a:ext>
            </a:extLst>
          </p:cNvPr>
          <p:cNvSpPr/>
          <p:nvPr/>
        </p:nvSpPr>
        <p:spPr>
          <a:xfrm>
            <a:off x="9983501" y="-422689"/>
            <a:ext cx="2478505" cy="2286000"/>
          </a:xfrm>
          <a:prstGeom prst="ellipse">
            <a:avLst/>
          </a:prstGeom>
          <a:solidFill>
            <a:srgbClr val="1A3E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993D01AF-45BB-8BDA-4E16-CFEAA5C871D3}"/>
              </a:ext>
            </a:extLst>
          </p:cNvPr>
          <p:cNvSpPr/>
          <p:nvPr/>
        </p:nvSpPr>
        <p:spPr>
          <a:xfrm>
            <a:off x="0" y="6548284"/>
            <a:ext cx="12192000" cy="309716"/>
          </a:xfrm>
          <a:prstGeom prst="rect">
            <a:avLst/>
          </a:prstGeom>
          <a:solidFill>
            <a:srgbClr val="C536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9E8234E6-4D8B-5434-A05A-F41CA6ED21EE}"/>
              </a:ext>
            </a:extLst>
          </p:cNvPr>
          <p:cNvSpPr txBox="1"/>
          <p:nvPr/>
        </p:nvSpPr>
        <p:spPr>
          <a:xfrm>
            <a:off x="3166589" y="4650029"/>
            <a:ext cx="1109912" cy="369332"/>
          </a:xfrm>
          <a:prstGeom prst="rect">
            <a:avLst/>
          </a:prstGeom>
          <a:noFill/>
        </p:spPr>
        <p:txBody>
          <a:bodyPr wrap="square" rtlCol="0">
            <a:spAutoFit/>
          </a:bodyPr>
          <a:lstStyle/>
          <a:p>
            <a:r>
              <a:rPr lang="fr-FR">
                <a:solidFill>
                  <a:schemeClr val="bg1"/>
                </a:solidFill>
              </a:rPr>
              <a:t>CHABALA</a:t>
            </a:r>
          </a:p>
        </p:txBody>
      </p:sp>
      <p:sp>
        <p:nvSpPr>
          <p:cNvPr id="58" name="ZoneTexte 57">
            <a:extLst>
              <a:ext uri="{FF2B5EF4-FFF2-40B4-BE49-F238E27FC236}">
                <a16:creationId xmlns:a16="http://schemas.microsoft.com/office/drawing/2014/main" id="{483A0A02-8452-CE5B-4685-F6849FFE831C}"/>
              </a:ext>
            </a:extLst>
          </p:cNvPr>
          <p:cNvSpPr txBox="1"/>
          <p:nvPr/>
        </p:nvSpPr>
        <p:spPr>
          <a:xfrm>
            <a:off x="6374025" y="4687664"/>
            <a:ext cx="1670705" cy="307777"/>
          </a:xfrm>
          <a:prstGeom prst="rect">
            <a:avLst/>
          </a:prstGeom>
          <a:noFill/>
        </p:spPr>
        <p:txBody>
          <a:bodyPr wrap="square" lIns="91440" tIns="45720" rIns="91440" bIns="45720" rtlCol="0" anchor="t">
            <a:spAutoFit/>
          </a:bodyPr>
          <a:lstStyle/>
          <a:p>
            <a:r>
              <a:rPr lang="fr-FR" sz="1400">
                <a:solidFill>
                  <a:schemeClr val="bg1"/>
                </a:solidFill>
              </a:rPr>
              <a:t>ROUCOULETTE</a:t>
            </a:r>
            <a:endParaRPr lang="fr-FR" sz="1400">
              <a:solidFill>
                <a:schemeClr val="bg1"/>
              </a:solidFill>
              <a:cs typeface="Calibri"/>
            </a:endParaRPr>
          </a:p>
        </p:txBody>
      </p:sp>
      <p:sp>
        <p:nvSpPr>
          <p:cNvPr id="59" name="ZoneTexte 58">
            <a:extLst>
              <a:ext uri="{FF2B5EF4-FFF2-40B4-BE49-F238E27FC236}">
                <a16:creationId xmlns:a16="http://schemas.microsoft.com/office/drawing/2014/main" id="{25A2BF55-FD4B-DDC9-67A6-B72B9AFE6459}"/>
              </a:ext>
            </a:extLst>
          </p:cNvPr>
          <p:cNvSpPr txBox="1"/>
          <p:nvPr/>
        </p:nvSpPr>
        <p:spPr>
          <a:xfrm>
            <a:off x="9969297" y="4712022"/>
            <a:ext cx="1404255" cy="261610"/>
          </a:xfrm>
          <a:prstGeom prst="rect">
            <a:avLst/>
          </a:prstGeom>
          <a:noFill/>
        </p:spPr>
        <p:txBody>
          <a:bodyPr wrap="square" lIns="91440" tIns="45720" rIns="91440" bIns="45720" rtlCol="0" anchor="t">
            <a:spAutoFit/>
          </a:bodyPr>
          <a:lstStyle/>
          <a:p>
            <a:r>
              <a:rPr lang="fr-FR" sz="1100">
                <a:solidFill>
                  <a:schemeClr val="bg1"/>
                </a:solidFill>
              </a:rPr>
              <a:t>YAGO/SCHWENKER</a:t>
            </a:r>
            <a:endParaRPr lang="fr-FR" sz="1100">
              <a:solidFill>
                <a:schemeClr val="bg1"/>
              </a:solidFill>
              <a:cs typeface="Calibri"/>
            </a:endParaRPr>
          </a:p>
        </p:txBody>
      </p:sp>
      <p:sp>
        <p:nvSpPr>
          <p:cNvPr id="63" name="ZoneTexte 62">
            <a:extLst>
              <a:ext uri="{FF2B5EF4-FFF2-40B4-BE49-F238E27FC236}">
                <a16:creationId xmlns:a16="http://schemas.microsoft.com/office/drawing/2014/main" id="{BB90752E-80A2-BC3A-8839-DFA47247AD32}"/>
              </a:ext>
            </a:extLst>
          </p:cNvPr>
          <p:cNvSpPr txBox="1"/>
          <p:nvPr/>
        </p:nvSpPr>
        <p:spPr>
          <a:xfrm>
            <a:off x="6345872" y="5574752"/>
            <a:ext cx="1953606" cy="276999"/>
          </a:xfrm>
          <a:prstGeom prst="rect">
            <a:avLst/>
          </a:prstGeom>
          <a:noFill/>
        </p:spPr>
        <p:txBody>
          <a:bodyPr wrap="square" lIns="91440" tIns="45720" rIns="91440" bIns="45720" rtlCol="0" anchor="t">
            <a:spAutoFit/>
          </a:bodyPr>
          <a:lstStyle/>
          <a:p>
            <a:r>
              <a:rPr lang="fr-FR" sz="1200">
                <a:solidFill>
                  <a:schemeClr val="bg1"/>
                </a:solidFill>
              </a:rPr>
              <a:t>SALLE DE COURS 4</a:t>
            </a:r>
            <a:endParaRPr lang="fr-FR" sz="1200">
              <a:solidFill>
                <a:schemeClr val="bg1"/>
              </a:solidFill>
              <a:cs typeface="Calibri"/>
            </a:endParaRPr>
          </a:p>
        </p:txBody>
      </p:sp>
      <p:sp>
        <p:nvSpPr>
          <p:cNvPr id="52" name="ZoneTexte 51">
            <a:extLst>
              <a:ext uri="{FF2B5EF4-FFF2-40B4-BE49-F238E27FC236}">
                <a16:creationId xmlns:a16="http://schemas.microsoft.com/office/drawing/2014/main" id="{5D27E7DB-35E1-7ECD-F61A-71C5A7FE25C6}"/>
              </a:ext>
            </a:extLst>
          </p:cNvPr>
          <p:cNvSpPr txBox="1"/>
          <p:nvPr/>
        </p:nvSpPr>
        <p:spPr>
          <a:xfrm>
            <a:off x="3845636" y="366368"/>
            <a:ext cx="2673749" cy="707886"/>
          </a:xfrm>
          <a:prstGeom prst="rect">
            <a:avLst/>
          </a:prstGeom>
          <a:noFill/>
        </p:spPr>
        <p:txBody>
          <a:bodyPr wrap="square">
            <a:spAutoFit/>
          </a:bodyPr>
          <a:lstStyle/>
          <a:p>
            <a:r>
              <a:rPr lang="fr-FR" sz="4000" b="1" u="sng" dirty="0">
                <a:solidFill>
                  <a:srgbClr val="002060"/>
                </a:solidFill>
              </a:rPr>
              <a:t>Définition</a:t>
            </a:r>
          </a:p>
        </p:txBody>
      </p:sp>
      <p:pic>
        <p:nvPicPr>
          <p:cNvPr id="56" name="Image 55" descr="Une image contenant Graphique, logo, symbole, Police&#10;&#10;Description générée automatiquement">
            <a:extLst>
              <a:ext uri="{FF2B5EF4-FFF2-40B4-BE49-F238E27FC236}">
                <a16:creationId xmlns:a16="http://schemas.microsoft.com/office/drawing/2014/main" id="{90E027FE-6642-1E9F-6F9C-C8F5F3E69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1881" y="229245"/>
            <a:ext cx="1451729" cy="957282"/>
          </a:xfrm>
          <a:prstGeom prst="rect">
            <a:avLst/>
          </a:prstGeom>
        </p:spPr>
      </p:pic>
      <p:sp>
        <p:nvSpPr>
          <p:cNvPr id="2" name="ZoneTexte 1">
            <a:extLst>
              <a:ext uri="{FF2B5EF4-FFF2-40B4-BE49-F238E27FC236}">
                <a16:creationId xmlns:a16="http://schemas.microsoft.com/office/drawing/2014/main" id="{6C12E490-9A45-9E24-7702-57CA653BA28C}"/>
              </a:ext>
            </a:extLst>
          </p:cNvPr>
          <p:cNvSpPr txBox="1"/>
          <p:nvPr/>
        </p:nvSpPr>
        <p:spPr>
          <a:xfrm>
            <a:off x="229769" y="1057712"/>
            <a:ext cx="9905481" cy="5142305"/>
          </a:xfrm>
          <a:prstGeom prst="rect">
            <a:avLst/>
          </a:prstGeom>
          <a:noFill/>
        </p:spPr>
        <p:txBody>
          <a:bodyPr wrap="square" rtlCol="0">
            <a:spAutoFit/>
          </a:bodyPr>
          <a:lstStyle/>
          <a:p>
            <a:pPr marL="457200" indent="-457200">
              <a:lnSpc>
                <a:spcPct val="200000"/>
              </a:lnSpc>
              <a:buFont typeface="Wingdings" pitchFamily="2" charset="2"/>
              <a:buChar char="Ø"/>
            </a:pPr>
            <a:r>
              <a:rPr lang="fr-FR" sz="2800" dirty="0"/>
              <a:t>Objectivation du </a:t>
            </a:r>
            <a:r>
              <a:rPr lang="fr-FR" sz="2800" b="1" dirty="0"/>
              <a:t>retentissement fonctionnel</a:t>
            </a:r>
            <a:r>
              <a:rPr lang="fr-FR" sz="2800" dirty="0"/>
              <a:t> d’une </a:t>
            </a:r>
            <a:r>
              <a:rPr lang="fr-FR" sz="2800" b="1" dirty="0"/>
              <a:t>situation de handicap</a:t>
            </a:r>
            <a:r>
              <a:rPr lang="fr-FR" sz="2800" dirty="0"/>
              <a:t> sur un </a:t>
            </a:r>
            <a:r>
              <a:rPr lang="fr-FR" sz="2800" b="1" dirty="0"/>
              <a:t>sport</a:t>
            </a:r>
            <a:r>
              <a:rPr lang="fr-FR" sz="2800" dirty="0"/>
              <a:t> donné. </a:t>
            </a:r>
          </a:p>
          <a:p>
            <a:pPr marL="457200" indent="-457200">
              <a:lnSpc>
                <a:spcPct val="200000"/>
              </a:lnSpc>
              <a:buFont typeface="Wingdings" pitchFamily="2" charset="2"/>
              <a:buChar char="Ø"/>
            </a:pPr>
            <a:r>
              <a:rPr lang="fr-FR" sz="2800" dirty="0"/>
              <a:t> Au hand-fauteuil </a:t>
            </a:r>
            <a:r>
              <a:rPr lang="fr-FR" sz="2800" u="sng" dirty="0"/>
              <a:t>8 valeurs de points </a:t>
            </a:r>
            <a:r>
              <a:rPr lang="fr-FR" sz="2800" dirty="0"/>
              <a:t> selon impact fonctionnel  -&gt; </a:t>
            </a:r>
            <a:r>
              <a:rPr lang="fr-FR" sz="2800" b="1" dirty="0"/>
              <a:t>4 classes </a:t>
            </a:r>
            <a:r>
              <a:rPr lang="fr-FR" sz="2800" dirty="0"/>
              <a:t>actuellement.</a:t>
            </a:r>
          </a:p>
          <a:p>
            <a:pPr marL="457200" indent="-457200">
              <a:lnSpc>
                <a:spcPct val="200000"/>
              </a:lnSpc>
              <a:buFont typeface="Wingdings" pitchFamily="2" charset="2"/>
              <a:buChar char="Ø"/>
            </a:pPr>
            <a:r>
              <a:rPr lang="fr-FR" sz="2800" b="1" dirty="0"/>
              <a:t>Maximum</a:t>
            </a:r>
            <a:r>
              <a:rPr lang="fr-FR" sz="2800" dirty="0"/>
              <a:t> de points sur le terrain.</a:t>
            </a:r>
          </a:p>
          <a:p>
            <a:pPr marL="457200" indent="-457200">
              <a:lnSpc>
                <a:spcPct val="200000"/>
              </a:lnSpc>
              <a:buFont typeface="Wingdings" pitchFamily="2" charset="2"/>
              <a:buChar char="Ø"/>
            </a:pPr>
            <a:r>
              <a:rPr lang="fr-FR" sz="2800" b="1" dirty="0"/>
              <a:t>Mixité :</a:t>
            </a:r>
            <a:r>
              <a:rPr lang="fr-FR" sz="2800" dirty="0"/>
              <a:t> une femme obligatoire.</a:t>
            </a:r>
            <a:endParaRPr lang="fr-FR" sz="2800" b="1" dirty="0"/>
          </a:p>
        </p:txBody>
      </p:sp>
      <p:pic>
        <p:nvPicPr>
          <p:cNvPr id="4" name="Image 3" descr="Une image contenant texte, capture d’écran, Police, Site web&#10;&#10;Description générée automatiquement">
            <a:extLst>
              <a:ext uri="{FF2B5EF4-FFF2-40B4-BE49-F238E27FC236}">
                <a16:creationId xmlns:a16="http://schemas.microsoft.com/office/drawing/2014/main" id="{DC74F272-76DA-0AEF-2360-8E0E4DF62193}"/>
              </a:ext>
            </a:extLst>
          </p:cNvPr>
          <p:cNvPicPr>
            <a:picLocks noChangeAspect="1"/>
          </p:cNvPicPr>
          <p:nvPr/>
        </p:nvPicPr>
        <p:blipFill rotWithShape="1">
          <a:blip r:embed="rId4">
            <a:extLst>
              <a:ext uri="{28A0092B-C50C-407E-A947-70E740481C1C}">
                <a14:useLocalDpi xmlns:a14="http://schemas.microsoft.com/office/drawing/2010/main" val="0"/>
              </a:ext>
            </a:extLst>
          </a:blip>
          <a:srcRect l="28173" t="87541" r="30565" b="1443"/>
          <a:stretch/>
        </p:blipFill>
        <p:spPr>
          <a:xfrm>
            <a:off x="6400555" y="3710406"/>
            <a:ext cx="5791445" cy="1046606"/>
          </a:xfrm>
          <a:prstGeom prst="rect">
            <a:avLst/>
          </a:prstGeom>
        </p:spPr>
      </p:pic>
    </p:spTree>
    <p:extLst>
      <p:ext uri="{BB962C8B-B14F-4D97-AF65-F5344CB8AC3E}">
        <p14:creationId xmlns:p14="http://schemas.microsoft.com/office/powerpoint/2010/main" val="259378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A3E71"/>
        </a:solidFill>
        <a:effectLst/>
      </p:bgPr>
    </p:bg>
    <p:spTree>
      <p:nvGrpSpPr>
        <p:cNvPr id="1" name=""/>
        <p:cNvGrpSpPr/>
        <p:nvPr/>
      </p:nvGrpSpPr>
      <p:grpSpPr>
        <a:xfrm>
          <a:off x="0" y="0"/>
          <a:ext cx="0" cy="0"/>
          <a:chOff x="0" y="0"/>
          <a:chExt cx="0" cy="0"/>
        </a:xfrm>
      </p:grpSpPr>
      <p:pic>
        <p:nvPicPr>
          <p:cNvPr id="7" name="Image 6" descr="Une image contenant Graphique, logo, symbole, Police&#10;&#10;Description générée automatiquement">
            <a:extLst>
              <a:ext uri="{FF2B5EF4-FFF2-40B4-BE49-F238E27FC236}">
                <a16:creationId xmlns:a16="http://schemas.microsoft.com/office/drawing/2014/main" id="{4ADAD2E1-2765-47FD-B91D-FD72A239C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116" y="415685"/>
            <a:ext cx="1451729" cy="957282"/>
          </a:xfrm>
          <a:prstGeom prst="rect">
            <a:avLst/>
          </a:prstGeom>
        </p:spPr>
      </p:pic>
      <p:pic>
        <p:nvPicPr>
          <p:cNvPr id="9" name="Graphique 8">
            <a:extLst>
              <a:ext uri="{FF2B5EF4-FFF2-40B4-BE49-F238E27FC236}">
                <a16:creationId xmlns:a16="http://schemas.microsoft.com/office/drawing/2014/main" id="{BB5C7B3F-AF0E-4911-8058-CEB915D4D7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5775" y="-355547"/>
            <a:ext cx="5891040" cy="7569093"/>
          </a:xfrm>
          <a:prstGeom prst="rect">
            <a:avLst/>
          </a:prstGeom>
        </p:spPr>
      </p:pic>
      <p:sp>
        <p:nvSpPr>
          <p:cNvPr id="2" name="ZoneTexte 1">
            <a:extLst>
              <a:ext uri="{FF2B5EF4-FFF2-40B4-BE49-F238E27FC236}">
                <a16:creationId xmlns:a16="http://schemas.microsoft.com/office/drawing/2014/main" id="{10B52421-10C4-7F69-B490-7C8B29395FAF}"/>
              </a:ext>
            </a:extLst>
          </p:cNvPr>
          <p:cNvSpPr txBox="1"/>
          <p:nvPr/>
        </p:nvSpPr>
        <p:spPr>
          <a:xfrm>
            <a:off x="557011" y="2572045"/>
            <a:ext cx="7960456" cy="2610843"/>
          </a:xfrm>
          <a:prstGeom prst="rect">
            <a:avLst/>
          </a:prstGeom>
          <a:noFill/>
        </p:spPr>
        <p:txBody>
          <a:bodyPr wrap="square" rtlCol="0">
            <a:spAutoFit/>
          </a:bodyPr>
          <a:lstStyle/>
          <a:p>
            <a:pPr marL="457200" indent="-457200">
              <a:lnSpc>
                <a:spcPct val="150000"/>
              </a:lnSpc>
              <a:buFont typeface="Wingdings" pitchFamily="2" charset="2"/>
              <a:buChar char="Ø"/>
            </a:pPr>
            <a:r>
              <a:rPr lang="fr-FR" sz="2800" dirty="0">
                <a:solidFill>
                  <a:schemeClr val="bg1"/>
                </a:solidFill>
              </a:rPr>
              <a:t>Équité ++</a:t>
            </a:r>
          </a:p>
          <a:p>
            <a:pPr marL="457200" indent="-457200">
              <a:lnSpc>
                <a:spcPct val="150000"/>
              </a:lnSpc>
              <a:buFont typeface="Wingdings" pitchFamily="2" charset="2"/>
              <a:buChar char="Ø"/>
            </a:pPr>
            <a:r>
              <a:rPr lang="fr-FR" sz="2800" dirty="0">
                <a:solidFill>
                  <a:schemeClr val="bg1"/>
                </a:solidFill>
              </a:rPr>
              <a:t>Valoriser les joueurs de classes basses.</a:t>
            </a:r>
          </a:p>
          <a:p>
            <a:pPr marL="457200" indent="-457200">
              <a:lnSpc>
                <a:spcPct val="150000"/>
              </a:lnSpc>
              <a:buFont typeface="Wingdings" pitchFamily="2" charset="2"/>
              <a:buChar char="Ø"/>
            </a:pPr>
            <a:r>
              <a:rPr lang="fr-FR" sz="2800" dirty="0">
                <a:solidFill>
                  <a:schemeClr val="bg1"/>
                </a:solidFill>
              </a:rPr>
              <a:t>Minimiser l’impact des déficiences sur les tâches spécifiques du handball.</a:t>
            </a:r>
          </a:p>
        </p:txBody>
      </p:sp>
      <p:sp>
        <p:nvSpPr>
          <p:cNvPr id="3" name="ZoneTexte 2">
            <a:extLst>
              <a:ext uri="{FF2B5EF4-FFF2-40B4-BE49-F238E27FC236}">
                <a16:creationId xmlns:a16="http://schemas.microsoft.com/office/drawing/2014/main" id="{320043B3-E69E-AC49-CBF1-1CD8265B6A61}"/>
              </a:ext>
            </a:extLst>
          </p:cNvPr>
          <p:cNvSpPr txBox="1"/>
          <p:nvPr/>
        </p:nvSpPr>
        <p:spPr>
          <a:xfrm>
            <a:off x="2561912" y="232606"/>
            <a:ext cx="5348358" cy="1323439"/>
          </a:xfrm>
          <a:prstGeom prst="rect">
            <a:avLst/>
          </a:prstGeom>
          <a:noFill/>
        </p:spPr>
        <p:txBody>
          <a:bodyPr wrap="square">
            <a:spAutoFit/>
          </a:bodyPr>
          <a:lstStyle/>
          <a:p>
            <a:pPr algn="ctr"/>
            <a:r>
              <a:rPr lang="fr-FR" sz="4000" b="1" u="sng" dirty="0">
                <a:solidFill>
                  <a:schemeClr val="bg1"/>
                </a:solidFill>
              </a:rPr>
              <a:t>Intérêts et objectifs de la classification</a:t>
            </a:r>
          </a:p>
        </p:txBody>
      </p:sp>
      <p:pic>
        <p:nvPicPr>
          <p:cNvPr id="8" name="Image 7" descr="Une image contenant fauteuil roulant, personne, habits, équipement sportif&#10;&#10;Description générée automatiquement">
            <a:extLst>
              <a:ext uri="{FF2B5EF4-FFF2-40B4-BE49-F238E27FC236}">
                <a16:creationId xmlns:a16="http://schemas.microsoft.com/office/drawing/2014/main" id="{BE6D8D21-DF7D-3C24-A22C-96E09152781F}"/>
              </a:ext>
            </a:extLst>
          </p:cNvPr>
          <p:cNvPicPr>
            <a:picLocks noChangeAspect="1"/>
          </p:cNvPicPr>
          <p:nvPr/>
        </p:nvPicPr>
        <p:blipFill rotWithShape="1">
          <a:blip r:embed="rId5">
            <a:extLst>
              <a:ext uri="{28A0092B-C50C-407E-A947-70E740481C1C}">
                <a14:useLocalDpi xmlns:a14="http://schemas.microsoft.com/office/drawing/2010/main" val="0"/>
              </a:ext>
            </a:extLst>
          </a:blip>
          <a:srcRect l="29140" t="7807" r="32562" b="9133"/>
          <a:stretch/>
        </p:blipFill>
        <p:spPr>
          <a:xfrm>
            <a:off x="8949193" y="-1"/>
            <a:ext cx="2664601" cy="3850089"/>
          </a:xfrm>
          <a:prstGeom prst="rect">
            <a:avLst/>
          </a:prstGeom>
        </p:spPr>
      </p:pic>
      <p:pic>
        <p:nvPicPr>
          <p:cNvPr id="11" name="Image 10" descr="Une image contenant personne, fauteuil roulant, chaise, équipement sportif&#10;&#10;Description générée automatiquement">
            <a:extLst>
              <a:ext uri="{FF2B5EF4-FFF2-40B4-BE49-F238E27FC236}">
                <a16:creationId xmlns:a16="http://schemas.microsoft.com/office/drawing/2014/main" id="{C03A5802-58FD-DD9C-8223-3FAD5FA2C5AE}"/>
              </a:ext>
            </a:extLst>
          </p:cNvPr>
          <p:cNvPicPr>
            <a:picLocks noChangeAspect="1"/>
          </p:cNvPicPr>
          <p:nvPr/>
        </p:nvPicPr>
        <p:blipFill rotWithShape="1">
          <a:blip r:embed="rId6">
            <a:extLst>
              <a:ext uri="{28A0092B-C50C-407E-A947-70E740481C1C}">
                <a14:useLocalDpi xmlns:a14="http://schemas.microsoft.com/office/drawing/2010/main" val="0"/>
              </a:ext>
            </a:extLst>
          </a:blip>
          <a:srcRect l="27430" t="13780" r="31188" b="12970"/>
          <a:stretch/>
        </p:blipFill>
        <p:spPr>
          <a:xfrm>
            <a:off x="8949193" y="3545959"/>
            <a:ext cx="2776082" cy="3273858"/>
          </a:xfrm>
          <a:prstGeom prst="rect">
            <a:avLst/>
          </a:prstGeom>
        </p:spPr>
      </p:pic>
    </p:spTree>
    <p:extLst>
      <p:ext uri="{BB962C8B-B14F-4D97-AF65-F5344CB8AC3E}">
        <p14:creationId xmlns:p14="http://schemas.microsoft.com/office/powerpoint/2010/main" val="40674171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Ellipse 59">
            <a:extLst>
              <a:ext uri="{FF2B5EF4-FFF2-40B4-BE49-F238E27FC236}">
                <a16:creationId xmlns:a16="http://schemas.microsoft.com/office/drawing/2014/main" id="{4DB212F3-2C6D-9A19-19D2-AAFE349B4913}"/>
              </a:ext>
            </a:extLst>
          </p:cNvPr>
          <p:cNvSpPr/>
          <p:nvPr/>
        </p:nvSpPr>
        <p:spPr>
          <a:xfrm>
            <a:off x="-339623" y="-435114"/>
            <a:ext cx="2478505" cy="2286000"/>
          </a:xfrm>
          <a:prstGeom prst="ellipse">
            <a:avLst/>
          </a:prstGeom>
          <a:solidFill>
            <a:srgbClr val="1A3E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993D01AF-45BB-8BDA-4E16-CFEAA5C871D3}"/>
              </a:ext>
            </a:extLst>
          </p:cNvPr>
          <p:cNvSpPr/>
          <p:nvPr/>
        </p:nvSpPr>
        <p:spPr>
          <a:xfrm>
            <a:off x="0" y="6548284"/>
            <a:ext cx="12192000" cy="309716"/>
          </a:xfrm>
          <a:prstGeom prst="rect">
            <a:avLst/>
          </a:prstGeom>
          <a:solidFill>
            <a:srgbClr val="C536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9E8234E6-4D8B-5434-A05A-F41CA6ED21EE}"/>
              </a:ext>
            </a:extLst>
          </p:cNvPr>
          <p:cNvSpPr txBox="1"/>
          <p:nvPr/>
        </p:nvSpPr>
        <p:spPr>
          <a:xfrm>
            <a:off x="3166589" y="4650029"/>
            <a:ext cx="1109912" cy="369332"/>
          </a:xfrm>
          <a:prstGeom prst="rect">
            <a:avLst/>
          </a:prstGeom>
          <a:noFill/>
        </p:spPr>
        <p:txBody>
          <a:bodyPr wrap="square" rtlCol="0">
            <a:spAutoFit/>
          </a:bodyPr>
          <a:lstStyle/>
          <a:p>
            <a:r>
              <a:rPr lang="fr-FR">
                <a:solidFill>
                  <a:schemeClr val="bg1"/>
                </a:solidFill>
              </a:rPr>
              <a:t>CHABALA</a:t>
            </a:r>
          </a:p>
        </p:txBody>
      </p:sp>
      <p:sp>
        <p:nvSpPr>
          <p:cNvPr id="58" name="ZoneTexte 57">
            <a:extLst>
              <a:ext uri="{FF2B5EF4-FFF2-40B4-BE49-F238E27FC236}">
                <a16:creationId xmlns:a16="http://schemas.microsoft.com/office/drawing/2014/main" id="{483A0A02-8452-CE5B-4685-F6849FFE831C}"/>
              </a:ext>
            </a:extLst>
          </p:cNvPr>
          <p:cNvSpPr txBox="1"/>
          <p:nvPr/>
        </p:nvSpPr>
        <p:spPr>
          <a:xfrm>
            <a:off x="6374025" y="4687664"/>
            <a:ext cx="1670705" cy="307777"/>
          </a:xfrm>
          <a:prstGeom prst="rect">
            <a:avLst/>
          </a:prstGeom>
          <a:noFill/>
        </p:spPr>
        <p:txBody>
          <a:bodyPr wrap="square" lIns="91440" tIns="45720" rIns="91440" bIns="45720" rtlCol="0" anchor="t">
            <a:spAutoFit/>
          </a:bodyPr>
          <a:lstStyle/>
          <a:p>
            <a:r>
              <a:rPr lang="fr-FR" sz="1400">
                <a:solidFill>
                  <a:schemeClr val="bg1"/>
                </a:solidFill>
              </a:rPr>
              <a:t>ROUCOULETTE</a:t>
            </a:r>
            <a:endParaRPr lang="fr-FR" sz="1400">
              <a:solidFill>
                <a:schemeClr val="bg1"/>
              </a:solidFill>
              <a:cs typeface="Calibri"/>
            </a:endParaRPr>
          </a:p>
        </p:txBody>
      </p:sp>
      <p:sp>
        <p:nvSpPr>
          <p:cNvPr id="59" name="ZoneTexte 58">
            <a:extLst>
              <a:ext uri="{FF2B5EF4-FFF2-40B4-BE49-F238E27FC236}">
                <a16:creationId xmlns:a16="http://schemas.microsoft.com/office/drawing/2014/main" id="{25A2BF55-FD4B-DDC9-67A6-B72B9AFE6459}"/>
              </a:ext>
            </a:extLst>
          </p:cNvPr>
          <p:cNvSpPr txBox="1"/>
          <p:nvPr/>
        </p:nvSpPr>
        <p:spPr>
          <a:xfrm>
            <a:off x="9969297" y="4712022"/>
            <a:ext cx="1404255" cy="261610"/>
          </a:xfrm>
          <a:prstGeom prst="rect">
            <a:avLst/>
          </a:prstGeom>
          <a:noFill/>
        </p:spPr>
        <p:txBody>
          <a:bodyPr wrap="square" lIns="91440" tIns="45720" rIns="91440" bIns="45720" rtlCol="0" anchor="t">
            <a:spAutoFit/>
          </a:bodyPr>
          <a:lstStyle/>
          <a:p>
            <a:r>
              <a:rPr lang="fr-FR" sz="1100">
                <a:solidFill>
                  <a:schemeClr val="bg1"/>
                </a:solidFill>
              </a:rPr>
              <a:t>YAGO/SCHWENKER</a:t>
            </a:r>
            <a:endParaRPr lang="fr-FR" sz="1100">
              <a:solidFill>
                <a:schemeClr val="bg1"/>
              </a:solidFill>
              <a:cs typeface="Calibri"/>
            </a:endParaRPr>
          </a:p>
        </p:txBody>
      </p:sp>
      <p:sp>
        <p:nvSpPr>
          <p:cNvPr id="63" name="ZoneTexte 62">
            <a:extLst>
              <a:ext uri="{FF2B5EF4-FFF2-40B4-BE49-F238E27FC236}">
                <a16:creationId xmlns:a16="http://schemas.microsoft.com/office/drawing/2014/main" id="{BB90752E-80A2-BC3A-8839-DFA47247AD32}"/>
              </a:ext>
            </a:extLst>
          </p:cNvPr>
          <p:cNvSpPr txBox="1"/>
          <p:nvPr/>
        </p:nvSpPr>
        <p:spPr>
          <a:xfrm>
            <a:off x="6345872" y="5574752"/>
            <a:ext cx="1953606" cy="276999"/>
          </a:xfrm>
          <a:prstGeom prst="rect">
            <a:avLst/>
          </a:prstGeom>
          <a:noFill/>
        </p:spPr>
        <p:txBody>
          <a:bodyPr wrap="square" lIns="91440" tIns="45720" rIns="91440" bIns="45720" rtlCol="0" anchor="t">
            <a:spAutoFit/>
          </a:bodyPr>
          <a:lstStyle/>
          <a:p>
            <a:r>
              <a:rPr lang="fr-FR" sz="1200">
                <a:solidFill>
                  <a:schemeClr val="bg1"/>
                </a:solidFill>
              </a:rPr>
              <a:t>SALLE DE COURS 4</a:t>
            </a:r>
            <a:endParaRPr lang="fr-FR" sz="1200">
              <a:solidFill>
                <a:schemeClr val="bg1"/>
              </a:solidFill>
              <a:cs typeface="Calibri"/>
            </a:endParaRPr>
          </a:p>
        </p:txBody>
      </p:sp>
      <p:sp>
        <p:nvSpPr>
          <p:cNvPr id="52" name="ZoneTexte 51">
            <a:extLst>
              <a:ext uri="{FF2B5EF4-FFF2-40B4-BE49-F238E27FC236}">
                <a16:creationId xmlns:a16="http://schemas.microsoft.com/office/drawing/2014/main" id="{5D27E7DB-35E1-7ECD-F61A-71C5A7FE25C6}"/>
              </a:ext>
            </a:extLst>
          </p:cNvPr>
          <p:cNvSpPr txBox="1"/>
          <p:nvPr/>
        </p:nvSpPr>
        <p:spPr>
          <a:xfrm>
            <a:off x="3601533" y="229245"/>
            <a:ext cx="5208548" cy="707886"/>
          </a:xfrm>
          <a:prstGeom prst="rect">
            <a:avLst/>
          </a:prstGeom>
          <a:noFill/>
        </p:spPr>
        <p:txBody>
          <a:bodyPr wrap="square">
            <a:spAutoFit/>
          </a:bodyPr>
          <a:lstStyle/>
          <a:p>
            <a:r>
              <a:rPr lang="fr-FR" sz="4000" b="1" u="sng" dirty="0">
                <a:solidFill>
                  <a:srgbClr val="002060"/>
                </a:solidFill>
              </a:rPr>
              <a:t>Procédures (IHF, 2021) :</a:t>
            </a:r>
          </a:p>
        </p:txBody>
      </p:sp>
      <p:pic>
        <p:nvPicPr>
          <p:cNvPr id="56" name="Image 55" descr="Une image contenant Graphique, logo, symbole, Police&#10;&#10;Description générée automatiquement">
            <a:extLst>
              <a:ext uri="{FF2B5EF4-FFF2-40B4-BE49-F238E27FC236}">
                <a16:creationId xmlns:a16="http://schemas.microsoft.com/office/drawing/2014/main" id="{90E027FE-6642-1E9F-6F9C-C8F5F3E69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547" y="229245"/>
            <a:ext cx="1451729" cy="957282"/>
          </a:xfrm>
          <a:prstGeom prst="rect">
            <a:avLst/>
          </a:prstGeom>
        </p:spPr>
      </p:pic>
      <p:sp>
        <p:nvSpPr>
          <p:cNvPr id="2" name="ZoneTexte 1">
            <a:extLst>
              <a:ext uri="{FF2B5EF4-FFF2-40B4-BE49-F238E27FC236}">
                <a16:creationId xmlns:a16="http://schemas.microsoft.com/office/drawing/2014/main" id="{6C12E490-9A45-9E24-7702-57CA653BA28C}"/>
              </a:ext>
            </a:extLst>
          </p:cNvPr>
          <p:cNvSpPr txBox="1"/>
          <p:nvPr/>
        </p:nvSpPr>
        <p:spPr>
          <a:xfrm>
            <a:off x="1850341" y="1633664"/>
            <a:ext cx="8991062" cy="4549835"/>
          </a:xfrm>
          <a:prstGeom prst="rect">
            <a:avLst/>
          </a:prstGeom>
          <a:noFill/>
        </p:spPr>
        <p:txBody>
          <a:bodyPr wrap="square" rtlCol="0">
            <a:spAutoFit/>
          </a:bodyPr>
          <a:lstStyle/>
          <a:p>
            <a:pPr>
              <a:lnSpc>
                <a:spcPct val="150000"/>
              </a:lnSpc>
            </a:pPr>
            <a:r>
              <a:rPr lang="fr-FR" sz="2800" b="1" u="sng" dirty="0"/>
              <a:t>Trois grandes étapes </a:t>
            </a:r>
            <a:r>
              <a:rPr lang="fr-FR" sz="2800" dirty="0"/>
              <a:t>: </a:t>
            </a:r>
          </a:p>
          <a:p>
            <a:pPr marL="514350" indent="-514350">
              <a:lnSpc>
                <a:spcPct val="150000"/>
              </a:lnSpc>
              <a:buAutoNum type="arabicPeriod"/>
            </a:pPr>
            <a:r>
              <a:rPr lang="fr-FR" sz="2800" dirty="0"/>
              <a:t>Vérification de la déficience « admissible »</a:t>
            </a:r>
          </a:p>
          <a:p>
            <a:pPr marL="514350" indent="-514350">
              <a:lnSpc>
                <a:spcPct val="150000"/>
              </a:lnSpc>
              <a:buAutoNum type="arabicPeriod"/>
            </a:pPr>
            <a:r>
              <a:rPr lang="fr-FR" sz="2800" dirty="0"/>
              <a:t>Vérification du critère de déficience minimale</a:t>
            </a:r>
          </a:p>
          <a:p>
            <a:pPr marL="514350" indent="-514350">
              <a:lnSpc>
                <a:spcPct val="150000"/>
              </a:lnSpc>
              <a:buAutoNum type="arabicPeriod"/>
            </a:pPr>
            <a:r>
              <a:rPr lang="fr-FR" sz="2800" dirty="0"/>
              <a:t>Attribution de la classe sportive : </a:t>
            </a:r>
          </a:p>
          <a:p>
            <a:pPr marL="1371600" lvl="2" indent="-457200">
              <a:lnSpc>
                <a:spcPct val="150000"/>
              </a:lnSpc>
              <a:buFont typeface="Arial" panose="020B0604020202020204" pitchFamily="34" charset="0"/>
              <a:buChar char="•"/>
            </a:pPr>
            <a:r>
              <a:rPr lang="fr-FR" sz="2800" dirty="0"/>
              <a:t>Observation en environnement « contrôlé » </a:t>
            </a:r>
          </a:p>
          <a:p>
            <a:pPr marL="1371600" lvl="2" indent="-457200">
              <a:lnSpc>
                <a:spcPct val="150000"/>
              </a:lnSpc>
              <a:buFont typeface="Arial" panose="020B0604020202020204" pitchFamily="34" charset="0"/>
              <a:buChar char="•"/>
            </a:pPr>
            <a:r>
              <a:rPr lang="fr-FR" sz="2800" dirty="0"/>
              <a:t>Tests spécifiques (si nécessaire)</a:t>
            </a:r>
          </a:p>
          <a:p>
            <a:pPr marL="1371600" lvl="2" indent="-457200">
              <a:lnSpc>
                <a:spcPct val="150000"/>
              </a:lnSpc>
              <a:buFont typeface="Arial" panose="020B0604020202020204" pitchFamily="34" charset="0"/>
              <a:buChar char="•"/>
            </a:pPr>
            <a:r>
              <a:rPr lang="fr-FR" sz="2800" dirty="0"/>
              <a:t>Observation en compétition</a:t>
            </a:r>
          </a:p>
        </p:txBody>
      </p:sp>
    </p:spTree>
    <p:extLst>
      <p:ext uri="{BB962C8B-B14F-4D97-AF65-F5344CB8AC3E}">
        <p14:creationId xmlns:p14="http://schemas.microsoft.com/office/powerpoint/2010/main" val="360620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Ellipse 59">
            <a:extLst>
              <a:ext uri="{FF2B5EF4-FFF2-40B4-BE49-F238E27FC236}">
                <a16:creationId xmlns:a16="http://schemas.microsoft.com/office/drawing/2014/main" id="{4DB212F3-2C6D-9A19-19D2-AAFE349B4913}"/>
              </a:ext>
            </a:extLst>
          </p:cNvPr>
          <p:cNvSpPr/>
          <p:nvPr/>
        </p:nvSpPr>
        <p:spPr>
          <a:xfrm>
            <a:off x="-339623" y="-435114"/>
            <a:ext cx="2478505" cy="2286000"/>
          </a:xfrm>
          <a:prstGeom prst="ellipse">
            <a:avLst/>
          </a:prstGeom>
          <a:solidFill>
            <a:srgbClr val="1A3E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993D01AF-45BB-8BDA-4E16-CFEAA5C871D3}"/>
              </a:ext>
            </a:extLst>
          </p:cNvPr>
          <p:cNvSpPr/>
          <p:nvPr/>
        </p:nvSpPr>
        <p:spPr>
          <a:xfrm>
            <a:off x="0" y="6548284"/>
            <a:ext cx="12192000" cy="309716"/>
          </a:xfrm>
          <a:prstGeom prst="rect">
            <a:avLst/>
          </a:prstGeom>
          <a:solidFill>
            <a:srgbClr val="C536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9E8234E6-4D8B-5434-A05A-F41CA6ED21EE}"/>
              </a:ext>
            </a:extLst>
          </p:cNvPr>
          <p:cNvSpPr txBox="1"/>
          <p:nvPr/>
        </p:nvSpPr>
        <p:spPr>
          <a:xfrm>
            <a:off x="3166589" y="4650029"/>
            <a:ext cx="1109912" cy="369332"/>
          </a:xfrm>
          <a:prstGeom prst="rect">
            <a:avLst/>
          </a:prstGeom>
          <a:noFill/>
        </p:spPr>
        <p:txBody>
          <a:bodyPr wrap="square" rtlCol="0">
            <a:spAutoFit/>
          </a:bodyPr>
          <a:lstStyle/>
          <a:p>
            <a:r>
              <a:rPr lang="fr-FR">
                <a:solidFill>
                  <a:schemeClr val="bg1"/>
                </a:solidFill>
              </a:rPr>
              <a:t>CHABALA</a:t>
            </a:r>
          </a:p>
        </p:txBody>
      </p:sp>
      <p:sp>
        <p:nvSpPr>
          <p:cNvPr id="58" name="ZoneTexte 57">
            <a:extLst>
              <a:ext uri="{FF2B5EF4-FFF2-40B4-BE49-F238E27FC236}">
                <a16:creationId xmlns:a16="http://schemas.microsoft.com/office/drawing/2014/main" id="{483A0A02-8452-CE5B-4685-F6849FFE831C}"/>
              </a:ext>
            </a:extLst>
          </p:cNvPr>
          <p:cNvSpPr txBox="1"/>
          <p:nvPr/>
        </p:nvSpPr>
        <p:spPr>
          <a:xfrm>
            <a:off x="6374025" y="4687664"/>
            <a:ext cx="1670705" cy="307777"/>
          </a:xfrm>
          <a:prstGeom prst="rect">
            <a:avLst/>
          </a:prstGeom>
          <a:noFill/>
        </p:spPr>
        <p:txBody>
          <a:bodyPr wrap="square" lIns="91440" tIns="45720" rIns="91440" bIns="45720" rtlCol="0" anchor="t">
            <a:spAutoFit/>
          </a:bodyPr>
          <a:lstStyle/>
          <a:p>
            <a:r>
              <a:rPr lang="fr-FR" sz="1400">
                <a:solidFill>
                  <a:schemeClr val="bg1"/>
                </a:solidFill>
              </a:rPr>
              <a:t>ROUCOULETTE</a:t>
            </a:r>
            <a:endParaRPr lang="fr-FR" sz="1400">
              <a:solidFill>
                <a:schemeClr val="bg1"/>
              </a:solidFill>
              <a:cs typeface="Calibri"/>
            </a:endParaRPr>
          </a:p>
        </p:txBody>
      </p:sp>
      <p:sp>
        <p:nvSpPr>
          <p:cNvPr id="59" name="ZoneTexte 58">
            <a:extLst>
              <a:ext uri="{FF2B5EF4-FFF2-40B4-BE49-F238E27FC236}">
                <a16:creationId xmlns:a16="http://schemas.microsoft.com/office/drawing/2014/main" id="{25A2BF55-FD4B-DDC9-67A6-B72B9AFE6459}"/>
              </a:ext>
            </a:extLst>
          </p:cNvPr>
          <p:cNvSpPr txBox="1"/>
          <p:nvPr/>
        </p:nvSpPr>
        <p:spPr>
          <a:xfrm>
            <a:off x="9969297" y="4712022"/>
            <a:ext cx="1404255" cy="261610"/>
          </a:xfrm>
          <a:prstGeom prst="rect">
            <a:avLst/>
          </a:prstGeom>
          <a:noFill/>
        </p:spPr>
        <p:txBody>
          <a:bodyPr wrap="square" lIns="91440" tIns="45720" rIns="91440" bIns="45720" rtlCol="0" anchor="t">
            <a:spAutoFit/>
          </a:bodyPr>
          <a:lstStyle/>
          <a:p>
            <a:r>
              <a:rPr lang="fr-FR" sz="1100">
                <a:solidFill>
                  <a:schemeClr val="bg1"/>
                </a:solidFill>
              </a:rPr>
              <a:t>YAGO/SCHWENKER</a:t>
            </a:r>
            <a:endParaRPr lang="fr-FR" sz="1100">
              <a:solidFill>
                <a:schemeClr val="bg1"/>
              </a:solidFill>
              <a:cs typeface="Calibri"/>
            </a:endParaRPr>
          </a:p>
        </p:txBody>
      </p:sp>
      <p:sp>
        <p:nvSpPr>
          <p:cNvPr id="63" name="ZoneTexte 62">
            <a:extLst>
              <a:ext uri="{FF2B5EF4-FFF2-40B4-BE49-F238E27FC236}">
                <a16:creationId xmlns:a16="http://schemas.microsoft.com/office/drawing/2014/main" id="{BB90752E-80A2-BC3A-8839-DFA47247AD32}"/>
              </a:ext>
            </a:extLst>
          </p:cNvPr>
          <p:cNvSpPr txBox="1"/>
          <p:nvPr/>
        </p:nvSpPr>
        <p:spPr>
          <a:xfrm>
            <a:off x="6345872" y="5574752"/>
            <a:ext cx="1953606" cy="276999"/>
          </a:xfrm>
          <a:prstGeom prst="rect">
            <a:avLst/>
          </a:prstGeom>
          <a:noFill/>
        </p:spPr>
        <p:txBody>
          <a:bodyPr wrap="square" lIns="91440" tIns="45720" rIns="91440" bIns="45720" rtlCol="0" anchor="t">
            <a:spAutoFit/>
          </a:bodyPr>
          <a:lstStyle/>
          <a:p>
            <a:r>
              <a:rPr lang="fr-FR" sz="1200">
                <a:solidFill>
                  <a:schemeClr val="bg1"/>
                </a:solidFill>
              </a:rPr>
              <a:t>SALLE DE COURS 4</a:t>
            </a:r>
            <a:endParaRPr lang="fr-FR" sz="1200">
              <a:solidFill>
                <a:schemeClr val="bg1"/>
              </a:solidFill>
              <a:cs typeface="Calibri"/>
            </a:endParaRPr>
          </a:p>
        </p:txBody>
      </p:sp>
      <p:sp>
        <p:nvSpPr>
          <p:cNvPr id="52" name="ZoneTexte 51">
            <a:extLst>
              <a:ext uri="{FF2B5EF4-FFF2-40B4-BE49-F238E27FC236}">
                <a16:creationId xmlns:a16="http://schemas.microsoft.com/office/drawing/2014/main" id="{5D27E7DB-35E1-7ECD-F61A-71C5A7FE25C6}"/>
              </a:ext>
            </a:extLst>
          </p:cNvPr>
          <p:cNvSpPr txBox="1"/>
          <p:nvPr/>
        </p:nvSpPr>
        <p:spPr>
          <a:xfrm>
            <a:off x="3601533" y="229245"/>
            <a:ext cx="5208548" cy="707886"/>
          </a:xfrm>
          <a:prstGeom prst="rect">
            <a:avLst/>
          </a:prstGeom>
          <a:noFill/>
        </p:spPr>
        <p:txBody>
          <a:bodyPr wrap="square">
            <a:spAutoFit/>
          </a:bodyPr>
          <a:lstStyle/>
          <a:p>
            <a:r>
              <a:rPr lang="fr-FR" sz="4000" b="1" u="sng" dirty="0">
                <a:solidFill>
                  <a:srgbClr val="002060"/>
                </a:solidFill>
              </a:rPr>
              <a:t>Procédures (IHF, 2021) :</a:t>
            </a:r>
          </a:p>
        </p:txBody>
      </p:sp>
      <p:pic>
        <p:nvPicPr>
          <p:cNvPr id="56" name="Image 55" descr="Une image contenant Graphique, logo, symbole, Police&#10;&#10;Description générée automatiquement">
            <a:extLst>
              <a:ext uri="{FF2B5EF4-FFF2-40B4-BE49-F238E27FC236}">
                <a16:creationId xmlns:a16="http://schemas.microsoft.com/office/drawing/2014/main" id="{90E027FE-6642-1E9F-6F9C-C8F5F3E69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47" y="229245"/>
            <a:ext cx="1451729" cy="957282"/>
          </a:xfrm>
          <a:prstGeom prst="rect">
            <a:avLst/>
          </a:prstGeom>
        </p:spPr>
      </p:pic>
      <p:sp>
        <p:nvSpPr>
          <p:cNvPr id="2" name="ZoneTexte 1">
            <a:extLst>
              <a:ext uri="{FF2B5EF4-FFF2-40B4-BE49-F238E27FC236}">
                <a16:creationId xmlns:a16="http://schemas.microsoft.com/office/drawing/2014/main" id="{6C12E490-9A45-9E24-7702-57CA653BA28C}"/>
              </a:ext>
            </a:extLst>
          </p:cNvPr>
          <p:cNvSpPr txBox="1"/>
          <p:nvPr/>
        </p:nvSpPr>
        <p:spPr>
          <a:xfrm>
            <a:off x="2024582" y="931536"/>
            <a:ext cx="8991062" cy="671851"/>
          </a:xfrm>
          <a:prstGeom prst="rect">
            <a:avLst/>
          </a:prstGeom>
          <a:noFill/>
        </p:spPr>
        <p:txBody>
          <a:bodyPr wrap="square" rtlCol="0">
            <a:spAutoFit/>
          </a:bodyPr>
          <a:lstStyle/>
          <a:p>
            <a:pPr marL="514350" indent="-514350">
              <a:lnSpc>
                <a:spcPct val="150000"/>
              </a:lnSpc>
              <a:buAutoNum type="arabicPeriod"/>
            </a:pPr>
            <a:r>
              <a:rPr lang="fr-FR" sz="2800" b="1" i="1" dirty="0">
                <a:solidFill>
                  <a:srgbClr val="193E71"/>
                </a:solidFill>
              </a:rPr>
              <a:t>Vérification de la déficience « admissible »</a:t>
            </a:r>
          </a:p>
        </p:txBody>
      </p:sp>
      <p:graphicFrame>
        <p:nvGraphicFramePr>
          <p:cNvPr id="3" name="Tableau 2">
            <a:extLst>
              <a:ext uri="{FF2B5EF4-FFF2-40B4-BE49-F238E27FC236}">
                <a16:creationId xmlns:a16="http://schemas.microsoft.com/office/drawing/2014/main" id="{3778B51E-DC67-19A0-18C8-F7F43365EECA}"/>
              </a:ext>
            </a:extLst>
          </p:cNvPr>
          <p:cNvGraphicFramePr>
            <a:graphicFrameLocks noGrp="1"/>
          </p:cNvGraphicFramePr>
          <p:nvPr>
            <p:extLst>
              <p:ext uri="{D42A27DB-BD31-4B8C-83A1-F6EECF244321}">
                <p14:modId xmlns:p14="http://schemas.microsoft.com/office/powerpoint/2010/main" val="641412994"/>
              </p:ext>
            </p:extLst>
          </p:nvPr>
        </p:nvGraphicFramePr>
        <p:xfrm>
          <a:off x="1929582" y="1708753"/>
          <a:ext cx="8556842" cy="4592032"/>
        </p:xfrm>
        <a:graphic>
          <a:graphicData uri="http://schemas.openxmlformats.org/drawingml/2006/table">
            <a:tbl>
              <a:tblPr firstRow="1" bandRow="1">
                <a:tableStyleId>{5C22544A-7EE6-4342-B048-85BDC9FD1C3A}</a:tableStyleId>
              </a:tblPr>
              <a:tblGrid>
                <a:gridCol w="4278421">
                  <a:extLst>
                    <a:ext uri="{9D8B030D-6E8A-4147-A177-3AD203B41FA5}">
                      <a16:colId xmlns:a16="http://schemas.microsoft.com/office/drawing/2014/main" val="2331684477"/>
                    </a:ext>
                  </a:extLst>
                </a:gridCol>
                <a:gridCol w="4278421">
                  <a:extLst>
                    <a:ext uri="{9D8B030D-6E8A-4147-A177-3AD203B41FA5}">
                      <a16:colId xmlns:a16="http://schemas.microsoft.com/office/drawing/2014/main" val="333546528"/>
                    </a:ext>
                  </a:extLst>
                </a:gridCol>
              </a:tblGrid>
              <a:tr h="446968">
                <a:tc>
                  <a:txBody>
                    <a:bodyPr/>
                    <a:lstStyle/>
                    <a:p>
                      <a:pPr algn="ctr"/>
                      <a:r>
                        <a:rPr lang="fr-FR" sz="2000" dirty="0"/>
                        <a:t>ADMISSIBLE</a:t>
                      </a:r>
                    </a:p>
                  </a:txBody>
                  <a:tcPr/>
                </a:tc>
                <a:tc>
                  <a:txBody>
                    <a:bodyPr/>
                    <a:lstStyle/>
                    <a:p>
                      <a:pPr algn="ctr"/>
                      <a:r>
                        <a:rPr lang="fr-FR" sz="2000" dirty="0"/>
                        <a:t>NON ADMISSIBLE</a:t>
                      </a:r>
                    </a:p>
                  </a:txBody>
                  <a:tcPr/>
                </a:tc>
                <a:extLst>
                  <a:ext uri="{0D108BD9-81ED-4DB2-BD59-A6C34878D82A}">
                    <a16:rowId xmlns:a16="http://schemas.microsoft.com/office/drawing/2014/main" val="946072055"/>
                  </a:ext>
                </a:extLst>
              </a:tr>
              <a:tr h="446968">
                <a:tc>
                  <a:txBody>
                    <a:bodyPr/>
                    <a:lstStyle/>
                    <a:p>
                      <a:pPr algn="ctr"/>
                      <a:r>
                        <a:rPr lang="fr-FR" sz="2000" dirty="0"/>
                        <a:t>Diminution de la puissance musculaire (atteinte médullaire, spinabifida…)</a:t>
                      </a:r>
                    </a:p>
                  </a:txBody>
                  <a:tcPr/>
                </a:tc>
                <a:tc>
                  <a:txBody>
                    <a:bodyPr/>
                    <a:lstStyle/>
                    <a:p>
                      <a:pPr algn="ctr"/>
                      <a:r>
                        <a:rPr lang="fr-FR" sz="2000" dirty="0"/>
                        <a:t>Douleur, fatigue</a:t>
                      </a:r>
                    </a:p>
                  </a:txBody>
                  <a:tcPr/>
                </a:tc>
                <a:extLst>
                  <a:ext uri="{0D108BD9-81ED-4DB2-BD59-A6C34878D82A}">
                    <a16:rowId xmlns:a16="http://schemas.microsoft.com/office/drawing/2014/main" val="1011680107"/>
                  </a:ext>
                </a:extLst>
              </a:tr>
              <a:tr h="446968">
                <a:tc>
                  <a:txBody>
                    <a:bodyPr/>
                    <a:lstStyle/>
                    <a:p>
                      <a:pPr algn="ctr"/>
                      <a:r>
                        <a:rPr lang="fr-FR" sz="2000" dirty="0"/>
                        <a:t>Diminution de l’amplitude articulaire</a:t>
                      </a:r>
                    </a:p>
                  </a:txBody>
                  <a:tcPr/>
                </a:tc>
                <a:tc>
                  <a:txBody>
                    <a:bodyPr/>
                    <a:lstStyle/>
                    <a:p>
                      <a:pPr algn="ctr"/>
                      <a:r>
                        <a:rPr lang="fr-FR" sz="2000" dirty="0"/>
                        <a:t>Déficience auditive </a:t>
                      </a:r>
                    </a:p>
                  </a:txBody>
                  <a:tcPr/>
                </a:tc>
                <a:extLst>
                  <a:ext uri="{0D108BD9-81ED-4DB2-BD59-A6C34878D82A}">
                    <a16:rowId xmlns:a16="http://schemas.microsoft.com/office/drawing/2014/main" val="3175070873"/>
                  </a:ext>
                </a:extLst>
              </a:tr>
              <a:tr h="446968">
                <a:tc>
                  <a:txBody>
                    <a:bodyPr/>
                    <a:lstStyle/>
                    <a:p>
                      <a:pPr algn="ctr"/>
                      <a:r>
                        <a:rPr lang="fr-FR" sz="2000" dirty="0"/>
                        <a:t>Déficiences membre(s) inférieur(s) (amputation, chirurgie…)</a:t>
                      </a:r>
                    </a:p>
                  </a:txBody>
                  <a:tcPr/>
                </a:tc>
                <a:tc>
                  <a:txBody>
                    <a:bodyPr/>
                    <a:lstStyle/>
                    <a:p>
                      <a:pPr algn="ctr"/>
                      <a:r>
                        <a:rPr lang="fr-FR" sz="2000" dirty="0"/>
                        <a:t>Instabilité articulaire, hypermobilité</a:t>
                      </a:r>
                    </a:p>
                  </a:txBody>
                  <a:tcPr/>
                </a:tc>
                <a:extLst>
                  <a:ext uri="{0D108BD9-81ED-4DB2-BD59-A6C34878D82A}">
                    <a16:rowId xmlns:a16="http://schemas.microsoft.com/office/drawing/2014/main" val="2611567034"/>
                  </a:ext>
                </a:extLst>
              </a:tr>
              <a:tr h="446968">
                <a:tc>
                  <a:txBody>
                    <a:bodyPr/>
                    <a:lstStyle/>
                    <a:p>
                      <a:pPr algn="ctr"/>
                      <a:r>
                        <a:rPr lang="fr-FR" sz="2000" dirty="0"/>
                        <a:t>Différence de longueur de jambe (+ de 6cm)</a:t>
                      </a:r>
                    </a:p>
                  </a:txBody>
                  <a:tcPr/>
                </a:tc>
                <a:tc>
                  <a:txBody>
                    <a:bodyPr/>
                    <a:lstStyle/>
                    <a:p>
                      <a:pPr algn="ctr"/>
                      <a:r>
                        <a:rPr lang="fr-FR" sz="2000" dirty="0"/>
                        <a:t>Faible tonus musculaire</a:t>
                      </a:r>
                    </a:p>
                  </a:txBody>
                  <a:tcPr/>
                </a:tc>
                <a:extLst>
                  <a:ext uri="{0D108BD9-81ED-4DB2-BD59-A6C34878D82A}">
                    <a16:rowId xmlns:a16="http://schemas.microsoft.com/office/drawing/2014/main" val="80021532"/>
                  </a:ext>
                </a:extLst>
              </a:tr>
              <a:tr h="446968">
                <a:tc>
                  <a:txBody>
                    <a:bodyPr/>
                    <a:lstStyle/>
                    <a:p>
                      <a:pPr algn="ctr"/>
                      <a:r>
                        <a:rPr lang="fr-FR" sz="2000" dirty="0"/>
                        <a:t>Hypertonie (AVC, paralysie cérébrale…)</a:t>
                      </a:r>
                    </a:p>
                  </a:txBody>
                  <a:tcPr/>
                </a:tc>
                <a:tc>
                  <a:txBody>
                    <a:bodyPr/>
                    <a:lstStyle/>
                    <a:p>
                      <a:pPr algn="ctr"/>
                      <a:r>
                        <a:rPr lang="fr-FR" sz="2000" dirty="0"/>
                        <a:t>Atteintes systèmes cardio-vasculaire, respiratoire, métabolique.</a:t>
                      </a:r>
                    </a:p>
                  </a:txBody>
                  <a:tcPr/>
                </a:tc>
                <a:extLst>
                  <a:ext uri="{0D108BD9-81ED-4DB2-BD59-A6C34878D82A}">
                    <a16:rowId xmlns:a16="http://schemas.microsoft.com/office/drawing/2014/main" val="1167172965"/>
                  </a:ext>
                </a:extLst>
              </a:tr>
              <a:tr h="446968">
                <a:tc>
                  <a:txBody>
                    <a:bodyPr/>
                    <a:lstStyle/>
                    <a:p>
                      <a:pPr algn="ctr"/>
                      <a:r>
                        <a:rPr lang="fr-FR" sz="2000" dirty="0"/>
                        <a:t>Ataxie</a:t>
                      </a:r>
                    </a:p>
                  </a:txBody>
                  <a:tcPr/>
                </a:tc>
                <a:tc>
                  <a:txBody>
                    <a:bodyPr/>
                    <a:lstStyle/>
                    <a:p>
                      <a:pPr algn="ctr"/>
                      <a:r>
                        <a:rPr lang="fr-FR" sz="2000" dirty="0"/>
                        <a:t>Psychologique, psychosomatique</a:t>
                      </a:r>
                    </a:p>
                  </a:txBody>
                  <a:tcPr/>
                </a:tc>
                <a:extLst>
                  <a:ext uri="{0D108BD9-81ED-4DB2-BD59-A6C34878D82A}">
                    <a16:rowId xmlns:a16="http://schemas.microsoft.com/office/drawing/2014/main" val="2556672000"/>
                  </a:ext>
                </a:extLst>
              </a:tr>
              <a:tr h="446968">
                <a:tc>
                  <a:txBody>
                    <a:bodyPr/>
                    <a:lstStyle/>
                    <a:p>
                      <a:pPr algn="ctr"/>
                      <a:r>
                        <a:rPr lang="fr-FR" sz="2000" dirty="0"/>
                        <a:t>Athétose</a:t>
                      </a:r>
                    </a:p>
                  </a:txBody>
                  <a:tcPr/>
                </a:tc>
                <a:tc>
                  <a:txBody>
                    <a:bodyPr/>
                    <a:lstStyle/>
                    <a:p>
                      <a:pPr algn="ctr"/>
                      <a:r>
                        <a:rPr lang="fr-FR" sz="2000" b="1" dirty="0"/>
                        <a:t>…</a:t>
                      </a:r>
                    </a:p>
                  </a:txBody>
                  <a:tcPr/>
                </a:tc>
                <a:extLst>
                  <a:ext uri="{0D108BD9-81ED-4DB2-BD59-A6C34878D82A}">
                    <a16:rowId xmlns:a16="http://schemas.microsoft.com/office/drawing/2014/main" val="3148041416"/>
                  </a:ext>
                </a:extLst>
              </a:tr>
            </a:tbl>
          </a:graphicData>
        </a:graphic>
      </p:graphicFrame>
    </p:spTree>
    <p:extLst>
      <p:ext uri="{BB962C8B-B14F-4D97-AF65-F5344CB8AC3E}">
        <p14:creationId xmlns:p14="http://schemas.microsoft.com/office/powerpoint/2010/main" val="266824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Ellipse 59">
            <a:extLst>
              <a:ext uri="{FF2B5EF4-FFF2-40B4-BE49-F238E27FC236}">
                <a16:creationId xmlns:a16="http://schemas.microsoft.com/office/drawing/2014/main" id="{4DB212F3-2C6D-9A19-19D2-AAFE349B4913}"/>
              </a:ext>
            </a:extLst>
          </p:cNvPr>
          <p:cNvSpPr/>
          <p:nvPr/>
        </p:nvSpPr>
        <p:spPr>
          <a:xfrm>
            <a:off x="-339623" y="-435114"/>
            <a:ext cx="2478505" cy="2286000"/>
          </a:xfrm>
          <a:prstGeom prst="ellipse">
            <a:avLst/>
          </a:prstGeom>
          <a:solidFill>
            <a:srgbClr val="1A3E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993D01AF-45BB-8BDA-4E16-CFEAA5C871D3}"/>
              </a:ext>
            </a:extLst>
          </p:cNvPr>
          <p:cNvSpPr/>
          <p:nvPr/>
        </p:nvSpPr>
        <p:spPr>
          <a:xfrm>
            <a:off x="0" y="6548284"/>
            <a:ext cx="12192000" cy="309716"/>
          </a:xfrm>
          <a:prstGeom prst="rect">
            <a:avLst/>
          </a:prstGeom>
          <a:solidFill>
            <a:srgbClr val="C536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9E8234E6-4D8B-5434-A05A-F41CA6ED21EE}"/>
              </a:ext>
            </a:extLst>
          </p:cNvPr>
          <p:cNvSpPr txBox="1"/>
          <p:nvPr/>
        </p:nvSpPr>
        <p:spPr>
          <a:xfrm>
            <a:off x="3166589" y="4650029"/>
            <a:ext cx="1109912" cy="369332"/>
          </a:xfrm>
          <a:prstGeom prst="rect">
            <a:avLst/>
          </a:prstGeom>
          <a:noFill/>
        </p:spPr>
        <p:txBody>
          <a:bodyPr wrap="square" rtlCol="0">
            <a:spAutoFit/>
          </a:bodyPr>
          <a:lstStyle/>
          <a:p>
            <a:r>
              <a:rPr lang="fr-FR">
                <a:solidFill>
                  <a:schemeClr val="bg1"/>
                </a:solidFill>
              </a:rPr>
              <a:t>CHABALA</a:t>
            </a:r>
          </a:p>
        </p:txBody>
      </p:sp>
      <p:sp>
        <p:nvSpPr>
          <p:cNvPr id="58" name="ZoneTexte 57">
            <a:extLst>
              <a:ext uri="{FF2B5EF4-FFF2-40B4-BE49-F238E27FC236}">
                <a16:creationId xmlns:a16="http://schemas.microsoft.com/office/drawing/2014/main" id="{483A0A02-8452-CE5B-4685-F6849FFE831C}"/>
              </a:ext>
            </a:extLst>
          </p:cNvPr>
          <p:cNvSpPr txBox="1"/>
          <p:nvPr/>
        </p:nvSpPr>
        <p:spPr>
          <a:xfrm>
            <a:off x="6374025" y="4687664"/>
            <a:ext cx="1670705" cy="307777"/>
          </a:xfrm>
          <a:prstGeom prst="rect">
            <a:avLst/>
          </a:prstGeom>
          <a:noFill/>
        </p:spPr>
        <p:txBody>
          <a:bodyPr wrap="square" lIns="91440" tIns="45720" rIns="91440" bIns="45720" rtlCol="0" anchor="t">
            <a:spAutoFit/>
          </a:bodyPr>
          <a:lstStyle/>
          <a:p>
            <a:r>
              <a:rPr lang="fr-FR" sz="1400">
                <a:solidFill>
                  <a:schemeClr val="bg1"/>
                </a:solidFill>
              </a:rPr>
              <a:t>ROUCOULETTE</a:t>
            </a:r>
            <a:endParaRPr lang="fr-FR" sz="1400">
              <a:solidFill>
                <a:schemeClr val="bg1"/>
              </a:solidFill>
              <a:cs typeface="Calibri"/>
            </a:endParaRPr>
          </a:p>
        </p:txBody>
      </p:sp>
      <p:sp>
        <p:nvSpPr>
          <p:cNvPr id="59" name="ZoneTexte 58">
            <a:extLst>
              <a:ext uri="{FF2B5EF4-FFF2-40B4-BE49-F238E27FC236}">
                <a16:creationId xmlns:a16="http://schemas.microsoft.com/office/drawing/2014/main" id="{25A2BF55-FD4B-DDC9-67A6-B72B9AFE6459}"/>
              </a:ext>
            </a:extLst>
          </p:cNvPr>
          <p:cNvSpPr txBox="1"/>
          <p:nvPr/>
        </p:nvSpPr>
        <p:spPr>
          <a:xfrm>
            <a:off x="9969297" y="4712022"/>
            <a:ext cx="1404255" cy="261610"/>
          </a:xfrm>
          <a:prstGeom prst="rect">
            <a:avLst/>
          </a:prstGeom>
          <a:noFill/>
        </p:spPr>
        <p:txBody>
          <a:bodyPr wrap="square" lIns="91440" tIns="45720" rIns="91440" bIns="45720" rtlCol="0" anchor="t">
            <a:spAutoFit/>
          </a:bodyPr>
          <a:lstStyle/>
          <a:p>
            <a:r>
              <a:rPr lang="fr-FR" sz="1100">
                <a:solidFill>
                  <a:schemeClr val="bg1"/>
                </a:solidFill>
              </a:rPr>
              <a:t>YAGO/SCHWENKER</a:t>
            </a:r>
            <a:endParaRPr lang="fr-FR" sz="1100">
              <a:solidFill>
                <a:schemeClr val="bg1"/>
              </a:solidFill>
              <a:cs typeface="Calibri"/>
            </a:endParaRPr>
          </a:p>
        </p:txBody>
      </p:sp>
      <p:sp>
        <p:nvSpPr>
          <p:cNvPr id="63" name="ZoneTexte 62">
            <a:extLst>
              <a:ext uri="{FF2B5EF4-FFF2-40B4-BE49-F238E27FC236}">
                <a16:creationId xmlns:a16="http://schemas.microsoft.com/office/drawing/2014/main" id="{BB90752E-80A2-BC3A-8839-DFA47247AD32}"/>
              </a:ext>
            </a:extLst>
          </p:cNvPr>
          <p:cNvSpPr txBox="1"/>
          <p:nvPr/>
        </p:nvSpPr>
        <p:spPr>
          <a:xfrm>
            <a:off x="6345872" y="5574752"/>
            <a:ext cx="1953606" cy="276999"/>
          </a:xfrm>
          <a:prstGeom prst="rect">
            <a:avLst/>
          </a:prstGeom>
          <a:noFill/>
        </p:spPr>
        <p:txBody>
          <a:bodyPr wrap="square" lIns="91440" tIns="45720" rIns="91440" bIns="45720" rtlCol="0" anchor="t">
            <a:spAutoFit/>
          </a:bodyPr>
          <a:lstStyle/>
          <a:p>
            <a:r>
              <a:rPr lang="fr-FR" sz="1200">
                <a:solidFill>
                  <a:schemeClr val="bg1"/>
                </a:solidFill>
              </a:rPr>
              <a:t>SALLE DE COURS 4</a:t>
            </a:r>
            <a:endParaRPr lang="fr-FR" sz="1200">
              <a:solidFill>
                <a:schemeClr val="bg1"/>
              </a:solidFill>
              <a:cs typeface="Calibri"/>
            </a:endParaRPr>
          </a:p>
        </p:txBody>
      </p:sp>
      <p:sp>
        <p:nvSpPr>
          <p:cNvPr id="52" name="ZoneTexte 51">
            <a:extLst>
              <a:ext uri="{FF2B5EF4-FFF2-40B4-BE49-F238E27FC236}">
                <a16:creationId xmlns:a16="http://schemas.microsoft.com/office/drawing/2014/main" id="{5D27E7DB-35E1-7ECD-F61A-71C5A7FE25C6}"/>
              </a:ext>
            </a:extLst>
          </p:cNvPr>
          <p:cNvSpPr txBox="1"/>
          <p:nvPr/>
        </p:nvSpPr>
        <p:spPr>
          <a:xfrm>
            <a:off x="3601533" y="229245"/>
            <a:ext cx="5208548" cy="707886"/>
          </a:xfrm>
          <a:prstGeom prst="rect">
            <a:avLst/>
          </a:prstGeom>
          <a:noFill/>
        </p:spPr>
        <p:txBody>
          <a:bodyPr wrap="square">
            <a:spAutoFit/>
          </a:bodyPr>
          <a:lstStyle/>
          <a:p>
            <a:r>
              <a:rPr lang="fr-FR" sz="4000" b="1" u="sng" dirty="0">
                <a:solidFill>
                  <a:srgbClr val="002060"/>
                </a:solidFill>
              </a:rPr>
              <a:t>Procédures (IHF, 2021) :</a:t>
            </a:r>
          </a:p>
        </p:txBody>
      </p:sp>
      <p:pic>
        <p:nvPicPr>
          <p:cNvPr id="56" name="Image 55" descr="Une image contenant Graphique, logo, symbole, Police&#10;&#10;Description générée automatiquement">
            <a:extLst>
              <a:ext uri="{FF2B5EF4-FFF2-40B4-BE49-F238E27FC236}">
                <a16:creationId xmlns:a16="http://schemas.microsoft.com/office/drawing/2014/main" id="{90E027FE-6642-1E9F-6F9C-C8F5F3E69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47" y="229245"/>
            <a:ext cx="1451729" cy="957282"/>
          </a:xfrm>
          <a:prstGeom prst="rect">
            <a:avLst/>
          </a:prstGeom>
        </p:spPr>
      </p:pic>
      <p:sp>
        <p:nvSpPr>
          <p:cNvPr id="2" name="ZoneTexte 1">
            <a:extLst>
              <a:ext uri="{FF2B5EF4-FFF2-40B4-BE49-F238E27FC236}">
                <a16:creationId xmlns:a16="http://schemas.microsoft.com/office/drawing/2014/main" id="{6C12E490-9A45-9E24-7702-57CA653BA28C}"/>
              </a:ext>
            </a:extLst>
          </p:cNvPr>
          <p:cNvSpPr txBox="1"/>
          <p:nvPr/>
        </p:nvSpPr>
        <p:spPr>
          <a:xfrm>
            <a:off x="1981719" y="1293554"/>
            <a:ext cx="8991062" cy="671851"/>
          </a:xfrm>
          <a:prstGeom prst="rect">
            <a:avLst/>
          </a:prstGeom>
          <a:noFill/>
        </p:spPr>
        <p:txBody>
          <a:bodyPr wrap="square" rtlCol="0">
            <a:spAutoFit/>
          </a:bodyPr>
          <a:lstStyle/>
          <a:p>
            <a:pPr>
              <a:lnSpc>
                <a:spcPct val="150000"/>
              </a:lnSpc>
            </a:pPr>
            <a:r>
              <a:rPr lang="fr-FR" sz="2800" b="1" i="1" dirty="0">
                <a:solidFill>
                  <a:srgbClr val="193E71"/>
                </a:solidFill>
              </a:rPr>
              <a:t>2.   Vérification du critère de déficience minimale</a:t>
            </a:r>
          </a:p>
        </p:txBody>
      </p:sp>
      <p:sp>
        <p:nvSpPr>
          <p:cNvPr id="3" name="ZoneTexte 2">
            <a:extLst>
              <a:ext uri="{FF2B5EF4-FFF2-40B4-BE49-F238E27FC236}">
                <a16:creationId xmlns:a16="http://schemas.microsoft.com/office/drawing/2014/main" id="{FCE89EC8-86AE-448E-418F-D7F69862CCC7}"/>
              </a:ext>
            </a:extLst>
          </p:cNvPr>
          <p:cNvSpPr txBox="1"/>
          <p:nvPr/>
        </p:nvSpPr>
        <p:spPr>
          <a:xfrm>
            <a:off x="402125" y="2425980"/>
            <a:ext cx="10971427" cy="2610843"/>
          </a:xfrm>
          <a:prstGeom prst="rect">
            <a:avLst/>
          </a:prstGeom>
          <a:noFill/>
        </p:spPr>
        <p:txBody>
          <a:bodyPr wrap="square" rtlCol="0">
            <a:spAutoFit/>
          </a:bodyPr>
          <a:lstStyle/>
          <a:p>
            <a:pPr algn="ctr">
              <a:lnSpc>
                <a:spcPct val="150000"/>
              </a:lnSpc>
            </a:pPr>
            <a:r>
              <a:rPr lang="fr-FR" sz="2800" dirty="0">
                <a:effectLst/>
                <a:ea typeface="Calibri" panose="020F0502020204030204" pitchFamily="34" charset="0"/>
              </a:rPr>
              <a:t>Situation de handicap physique </a:t>
            </a:r>
            <a:r>
              <a:rPr lang="fr-FR" sz="2800" b="1" dirty="0">
                <a:effectLst/>
                <a:ea typeface="Calibri" panose="020F0502020204030204" pitchFamily="34" charset="0"/>
              </a:rPr>
              <a:t>permanente</a:t>
            </a:r>
            <a:r>
              <a:rPr lang="fr-FR" sz="2800" dirty="0">
                <a:effectLst/>
                <a:ea typeface="Calibri" panose="020F0502020204030204" pitchFamily="34" charset="0"/>
              </a:rPr>
              <a:t> qui réduit la fonction des </a:t>
            </a:r>
            <a:r>
              <a:rPr lang="fr-FR" sz="2800" b="1" dirty="0">
                <a:effectLst/>
                <a:ea typeface="Calibri" panose="020F0502020204030204" pitchFamily="34" charset="0"/>
              </a:rPr>
              <a:t>membres inférieurs </a:t>
            </a:r>
            <a:r>
              <a:rPr lang="fr-FR" sz="2800" dirty="0">
                <a:effectLst/>
                <a:ea typeface="Calibri" panose="020F0502020204030204" pitchFamily="34" charset="0"/>
              </a:rPr>
              <a:t>et ne permet pas de </a:t>
            </a:r>
            <a:r>
              <a:rPr lang="fr-FR" sz="2800" i="1" dirty="0">
                <a:effectLst/>
                <a:ea typeface="Calibri" panose="020F0502020204030204" pitchFamily="34" charset="0"/>
              </a:rPr>
              <a:t>courir, sauter, ou pivoter </a:t>
            </a:r>
            <a:r>
              <a:rPr lang="fr-FR" sz="2800" dirty="0">
                <a:effectLst/>
                <a:ea typeface="Calibri" panose="020F0502020204030204" pitchFamily="34" charset="0"/>
              </a:rPr>
              <a:t>à la </a:t>
            </a:r>
            <a:r>
              <a:rPr lang="fr-FR" sz="2800" i="1" dirty="0">
                <a:effectLst/>
                <a:ea typeface="Calibri" panose="020F0502020204030204" pitchFamily="34" charset="0"/>
              </a:rPr>
              <a:t>vitesse et avec le contrôle, la sécurité, la stabilité ou l’endurance </a:t>
            </a:r>
            <a:r>
              <a:rPr lang="fr-FR" sz="2800" dirty="0">
                <a:effectLst/>
                <a:ea typeface="Calibri" panose="020F0502020204030204" pitchFamily="34" charset="0"/>
              </a:rPr>
              <a:t>nécessaire au sein de la discipline du handball « valide ».</a:t>
            </a:r>
          </a:p>
        </p:txBody>
      </p:sp>
    </p:spTree>
    <p:extLst>
      <p:ext uri="{BB962C8B-B14F-4D97-AF65-F5344CB8AC3E}">
        <p14:creationId xmlns:p14="http://schemas.microsoft.com/office/powerpoint/2010/main" val="205771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Ellipse 59">
            <a:extLst>
              <a:ext uri="{FF2B5EF4-FFF2-40B4-BE49-F238E27FC236}">
                <a16:creationId xmlns:a16="http://schemas.microsoft.com/office/drawing/2014/main" id="{4DB212F3-2C6D-9A19-19D2-AAFE349B4913}"/>
              </a:ext>
            </a:extLst>
          </p:cNvPr>
          <p:cNvSpPr/>
          <p:nvPr/>
        </p:nvSpPr>
        <p:spPr>
          <a:xfrm>
            <a:off x="-339623" y="-435114"/>
            <a:ext cx="2478505" cy="2286000"/>
          </a:xfrm>
          <a:prstGeom prst="ellipse">
            <a:avLst/>
          </a:prstGeom>
          <a:solidFill>
            <a:srgbClr val="1A3E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993D01AF-45BB-8BDA-4E16-CFEAA5C871D3}"/>
              </a:ext>
            </a:extLst>
          </p:cNvPr>
          <p:cNvSpPr/>
          <p:nvPr/>
        </p:nvSpPr>
        <p:spPr>
          <a:xfrm>
            <a:off x="0" y="6548284"/>
            <a:ext cx="12192000" cy="309716"/>
          </a:xfrm>
          <a:prstGeom prst="rect">
            <a:avLst/>
          </a:prstGeom>
          <a:solidFill>
            <a:srgbClr val="C536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9E8234E6-4D8B-5434-A05A-F41CA6ED21EE}"/>
              </a:ext>
            </a:extLst>
          </p:cNvPr>
          <p:cNvSpPr txBox="1"/>
          <p:nvPr/>
        </p:nvSpPr>
        <p:spPr>
          <a:xfrm>
            <a:off x="3166589" y="4650029"/>
            <a:ext cx="1109912" cy="369332"/>
          </a:xfrm>
          <a:prstGeom prst="rect">
            <a:avLst/>
          </a:prstGeom>
          <a:noFill/>
        </p:spPr>
        <p:txBody>
          <a:bodyPr wrap="square" rtlCol="0">
            <a:spAutoFit/>
          </a:bodyPr>
          <a:lstStyle/>
          <a:p>
            <a:r>
              <a:rPr lang="fr-FR">
                <a:solidFill>
                  <a:schemeClr val="bg1"/>
                </a:solidFill>
              </a:rPr>
              <a:t>CHABALA</a:t>
            </a:r>
          </a:p>
        </p:txBody>
      </p:sp>
      <p:sp>
        <p:nvSpPr>
          <p:cNvPr id="58" name="ZoneTexte 57">
            <a:extLst>
              <a:ext uri="{FF2B5EF4-FFF2-40B4-BE49-F238E27FC236}">
                <a16:creationId xmlns:a16="http://schemas.microsoft.com/office/drawing/2014/main" id="{483A0A02-8452-CE5B-4685-F6849FFE831C}"/>
              </a:ext>
            </a:extLst>
          </p:cNvPr>
          <p:cNvSpPr txBox="1"/>
          <p:nvPr/>
        </p:nvSpPr>
        <p:spPr>
          <a:xfrm>
            <a:off x="6374025" y="4687664"/>
            <a:ext cx="1670705" cy="307777"/>
          </a:xfrm>
          <a:prstGeom prst="rect">
            <a:avLst/>
          </a:prstGeom>
          <a:noFill/>
        </p:spPr>
        <p:txBody>
          <a:bodyPr wrap="square" lIns="91440" tIns="45720" rIns="91440" bIns="45720" rtlCol="0" anchor="t">
            <a:spAutoFit/>
          </a:bodyPr>
          <a:lstStyle/>
          <a:p>
            <a:r>
              <a:rPr lang="fr-FR" sz="1400">
                <a:solidFill>
                  <a:schemeClr val="bg1"/>
                </a:solidFill>
              </a:rPr>
              <a:t>ROUCOULETTE</a:t>
            </a:r>
            <a:endParaRPr lang="fr-FR" sz="1400">
              <a:solidFill>
                <a:schemeClr val="bg1"/>
              </a:solidFill>
              <a:cs typeface="Calibri"/>
            </a:endParaRPr>
          </a:p>
        </p:txBody>
      </p:sp>
      <p:sp>
        <p:nvSpPr>
          <p:cNvPr id="59" name="ZoneTexte 58">
            <a:extLst>
              <a:ext uri="{FF2B5EF4-FFF2-40B4-BE49-F238E27FC236}">
                <a16:creationId xmlns:a16="http://schemas.microsoft.com/office/drawing/2014/main" id="{25A2BF55-FD4B-DDC9-67A6-B72B9AFE6459}"/>
              </a:ext>
            </a:extLst>
          </p:cNvPr>
          <p:cNvSpPr txBox="1"/>
          <p:nvPr/>
        </p:nvSpPr>
        <p:spPr>
          <a:xfrm>
            <a:off x="9969297" y="4712022"/>
            <a:ext cx="1404255" cy="261610"/>
          </a:xfrm>
          <a:prstGeom prst="rect">
            <a:avLst/>
          </a:prstGeom>
          <a:noFill/>
        </p:spPr>
        <p:txBody>
          <a:bodyPr wrap="square" lIns="91440" tIns="45720" rIns="91440" bIns="45720" rtlCol="0" anchor="t">
            <a:spAutoFit/>
          </a:bodyPr>
          <a:lstStyle/>
          <a:p>
            <a:r>
              <a:rPr lang="fr-FR" sz="1100">
                <a:solidFill>
                  <a:schemeClr val="bg1"/>
                </a:solidFill>
              </a:rPr>
              <a:t>YAGO/SCHWENKER</a:t>
            </a:r>
            <a:endParaRPr lang="fr-FR" sz="1100">
              <a:solidFill>
                <a:schemeClr val="bg1"/>
              </a:solidFill>
              <a:cs typeface="Calibri"/>
            </a:endParaRPr>
          </a:p>
        </p:txBody>
      </p:sp>
      <p:sp>
        <p:nvSpPr>
          <p:cNvPr id="63" name="ZoneTexte 62">
            <a:extLst>
              <a:ext uri="{FF2B5EF4-FFF2-40B4-BE49-F238E27FC236}">
                <a16:creationId xmlns:a16="http://schemas.microsoft.com/office/drawing/2014/main" id="{BB90752E-80A2-BC3A-8839-DFA47247AD32}"/>
              </a:ext>
            </a:extLst>
          </p:cNvPr>
          <p:cNvSpPr txBox="1"/>
          <p:nvPr/>
        </p:nvSpPr>
        <p:spPr>
          <a:xfrm>
            <a:off x="6345872" y="5574752"/>
            <a:ext cx="1953606" cy="276999"/>
          </a:xfrm>
          <a:prstGeom prst="rect">
            <a:avLst/>
          </a:prstGeom>
          <a:noFill/>
        </p:spPr>
        <p:txBody>
          <a:bodyPr wrap="square" lIns="91440" tIns="45720" rIns="91440" bIns="45720" rtlCol="0" anchor="t">
            <a:spAutoFit/>
          </a:bodyPr>
          <a:lstStyle/>
          <a:p>
            <a:r>
              <a:rPr lang="fr-FR" sz="1200">
                <a:solidFill>
                  <a:schemeClr val="bg1"/>
                </a:solidFill>
              </a:rPr>
              <a:t>SALLE DE COURS 4</a:t>
            </a:r>
            <a:endParaRPr lang="fr-FR" sz="1200">
              <a:solidFill>
                <a:schemeClr val="bg1"/>
              </a:solidFill>
              <a:cs typeface="Calibri"/>
            </a:endParaRPr>
          </a:p>
        </p:txBody>
      </p:sp>
      <p:sp>
        <p:nvSpPr>
          <p:cNvPr id="52" name="ZoneTexte 51">
            <a:extLst>
              <a:ext uri="{FF2B5EF4-FFF2-40B4-BE49-F238E27FC236}">
                <a16:creationId xmlns:a16="http://schemas.microsoft.com/office/drawing/2014/main" id="{5D27E7DB-35E1-7ECD-F61A-71C5A7FE25C6}"/>
              </a:ext>
            </a:extLst>
          </p:cNvPr>
          <p:cNvSpPr txBox="1"/>
          <p:nvPr/>
        </p:nvSpPr>
        <p:spPr>
          <a:xfrm>
            <a:off x="3601533" y="229245"/>
            <a:ext cx="5208548" cy="707886"/>
          </a:xfrm>
          <a:prstGeom prst="rect">
            <a:avLst/>
          </a:prstGeom>
          <a:noFill/>
        </p:spPr>
        <p:txBody>
          <a:bodyPr wrap="square">
            <a:spAutoFit/>
          </a:bodyPr>
          <a:lstStyle/>
          <a:p>
            <a:r>
              <a:rPr lang="fr-FR" sz="4000" b="1" u="sng" dirty="0">
                <a:solidFill>
                  <a:srgbClr val="002060"/>
                </a:solidFill>
              </a:rPr>
              <a:t>Procédures (IHF, 2021) :</a:t>
            </a:r>
          </a:p>
        </p:txBody>
      </p:sp>
      <p:pic>
        <p:nvPicPr>
          <p:cNvPr id="56" name="Image 55" descr="Une image contenant Graphique, logo, symbole, Police&#10;&#10;Description générée automatiquement">
            <a:extLst>
              <a:ext uri="{FF2B5EF4-FFF2-40B4-BE49-F238E27FC236}">
                <a16:creationId xmlns:a16="http://schemas.microsoft.com/office/drawing/2014/main" id="{90E027FE-6642-1E9F-6F9C-C8F5F3E69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47" y="229245"/>
            <a:ext cx="1451729" cy="957282"/>
          </a:xfrm>
          <a:prstGeom prst="rect">
            <a:avLst/>
          </a:prstGeom>
        </p:spPr>
      </p:pic>
      <p:sp>
        <p:nvSpPr>
          <p:cNvPr id="2" name="ZoneTexte 1">
            <a:extLst>
              <a:ext uri="{FF2B5EF4-FFF2-40B4-BE49-F238E27FC236}">
                <a16:creationId xmlns:a16="http://schemas.microsoft.com/office/drawing/2014/main" id="{6C12E490-9A45-9E24-7702-57CA653BA28C}"/>
              </a:ext>
            </a:extLst>
          </p:cNvPr>
          <p:cNvSpPr txBox="1"/>
          <p:nvPr/>
        </p:nvSpPr>
        <p:spPr>
          <a:xfrm>
            <a:off x="1878494" y="1153055"/>
            <a:ext cx="8991062" cy="671851"/>
          </a:xfrm>
          <a:prstGeom prst="rect">
            <a:avLst/>
          </a:prstGeom>
          <a:noFill/>
        </p:spPr>
        <p:txBody>
          <a:bodyPr wrap="square" rtlCol="0">
            <a:spAutoFit/>
          </a:bodyPr>
          <a:lstStyle/>
          <a:p>
            <a:pPr>
              <a:lnSpc>
                <a:spcPct val="150000"/>
              </a:lnSpc>
            </a:pPr>
            <a:r>
              <a:rPr lang="fr-FR" sz="2800" b="1" i="1" dirty="0">
                <a:solidFill>
                  <a:srgbClr val="193E71"/>
                </a:solidFill>
              </a:rPr>
              <a:t>3.   Attribution de la classe sportive</a:t>
            </a:r>
            <a:r>
              <a:rPr lang="fr-FR" sz="2800" dirty="0"/>
              <a:t> : </a:t>
            </a:r>
          </a:p>
        </p:txBody>
      </p:sp>
      <p:sp>
        <p:nvSpPr>
          <p:cNvPr id="4" name="ZoneTexte 3">
            <a:extLst>
              <a:ext uri="{FF2B5EF4-FFF2-40B4-BE49-F238E27FC236}">
                <a16:creationId xmlns:a16="http://schemas.microsoft.com/office/drawing/2014/main" id="{8EA6490C-ABB2-A564-A589-C56B3F3C15F3}"/>
              </a:ext>
            </a:extLst>
          </p:cNvPr>
          <p:cNvSpPr txBox="1"/>
          <p:nvPr/>
        </p:nvSpPr>
        <p:spPr>
          <a:xfrm>
            <a:off x="-339623" y="1980421"/>
            <a:ext cx="12787314" cy="3903504"/>
          </a:xfrm>
          <a:prstGeom prst="rect">
            <a:avLst/>
          </a:prstGeom>
          <a:noFill/>
        </p:spPr>
        <p:txBody>
          <a:bodyPr wrap="square">
            <a:spAutoFit/>
          </a:bodyPr>
          <a:lstStyle/>
          <a:p>
            <a:pPr marL="914400" lvl="1" indent="-457200">
              <a:lnSpc>
                <a:spcPct val="150000"/>
              </a:lnSpc>
              <a:buFont typeface="Arial" panose="020B0604020202020204" pitchFamily="34" charset="0"/>
              <a:buChar char="•"/>
            </a:pPr>
            <a:r>
              <a:rPr lang="fr-FR" sz="2800" dirty="0"/>
              <a:t>Observation en environnement « contrôlé » à l’entrainement -&gt; Niveaux </a:t>
            </a:r>
            <a:r>
              <a:rPr lang="fr-FR" sz="2800" u="sng" dirty="0"/>
              <a:t>techniques et physiques</a:t>
            </a:r>
            <a:r>
              <a:rPr lang="fr-FR" sz="2800" dirty="0"/>
              <a:t> </a:t>
            </a:r>
            <a:r>
              <a:rPr lang="fr-FR" sz="2800" b="1" dirty="0"/>
              <a:t>tronc</a:t>
            </a:r>
            <a:r>
              <a:rPr lang="fr-FR" sz="2800" dirty="0"/>
              <a:t> et </a:t>
            </a:r>
            <a:r>
              <a:rPr lang="fr-FR" sz="2800" b="1" dirty="0"/>
              <a:t>membres inférieurs </a:t>
            </a:r>
            <a:r>
              <a:rPr lang="fr-FR" sz="2800" dirty="0"/>
              <a:t>(puis possiblement </a:t>
            </a:r>
            <a:r>
              <a:rPr lang="fr-FR" sz="2800" i="1" dirty="0"/>
              <a:t>membres supérieurs</a:t>
            </a:r>
            <a:r>
              <a:rPr lang="fr-FR" sz="2800" dirty="0"/>
              <a:t>).</a:t>
            </a:r>
          </a:p>
          <a:p>
            <a:pPr marL="914400" lvl="1" indent="-457200">
              <a:lnSpc>
                <a:spcPct val="150000"/>
              </a:lnSpc>
              <a:buFont typeface="Arial" panose="020B0604020202020204" pitchFamily="34" charset="0"/>
              <a:buChar char="•"/>
            </a:pPr>
            <a:r>
              <a:rPr lang="fr-FR" sz="2800" b="1" dirty="0"/>
              <a:t>Tests spécifiques </a:t>
            </a:r>
            <a:r>
              <a:rPr lang="fr-FR" sz="2800" dirty="0"/>
              <a:t>: Équilibre assis, flexion avec retour, rotations, inclinaisons latérales, mobilité jambe(s).</a:t>
            </a:r>
          </a:p>
          <a:p>
            <a:pPr marL="914400" lvl="1" indent="-457200">
              <a:lnSpc>
                <a:spcPct val="150000"/>
              </a:lnSpc>
              <a:buFont typeface="Arial" panose="020B0604020202020204" pitchFamily="34" charset="0"/>
              <a:buChar char="•"/>
            </a:pPr>
            <a:r>
              <a:rPr lang="fr-FR" sz="2800" dirty="0"/>
              <a:t>Observation en compétition : vérification en match.</a:t>
            </a:r>
          </a:p>
        </p:txBody>
      </p:sp>
    </p:spTree>
    <p:extLst>
      <p:ext uri="{BB962C8B-B14F-4D97-AF65-F5344CB8AC3E}">
        <p14:creationId xmlns:p14="http://schemas.microsoft.com/office/powerpoint/2010/main" val="145070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A3E71"/>
        </a:solidFill>
        <a:effectLst/>
      </p:bgPr>
    </p:bg>
    <p:spTree>
      <p:nvGrpSpPr>
        <p:cNvPr id="1" name=""/>
        <p:cNvGrpSpPr/>
        <p:nvPr/>
      </p:nvGrpSpPr>
      <p:grpSpPr>
        <a:xfrm>
          <a:off x="0" y="0"/>
          <a:ext cx="0" cy="0"/>
          <a:chOff x="0" y="0"/>
          <a:chExt cx="0" cy="0"/>
        </a:xfrm>
      </p:grpSpPr>
      <p:pic>
        <p:nvPicPr>
          <p:cNvPr id="7" name="Image 6" descr="Une image contenant Graphique, logo, symbole, Police&#10;&#10;Description générée automatiquement">
            <a:extLst>
              <a:ext uri="{FF2B5EF4-FFF2-40B4-BE49-F238E27FC236}">
                <a16:creationId xmlns:a16="http://schemas.microsoft.com/office/drawing/2014/main" id="{4ADAD2E1-2765-47FD-B91D-FD72A239C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19" y="87970"/>
            <a:ext cx="1451729" cy="957282"/>
          </a:xfrm>
          <a:prstGeom prst="rect">
            <a:avLst/>
          </a:prstGeom>
        </p:spPr>
      </p:pic>
      <p:pic>
        <p:nvPicPr>
          <p:cNvPr id="9" name="Graphique 8">
            <a:extLst>
              <a:ext uri="{FF2B5EF4-FFF2-40B4-BE49-F238E27FC236}">
                <a16:creationId xmlns:a16="http://schemas.microsoft.com/office/drawing/2014/main" id="{BB5C7B3F-AF0E-4911-8058-CEB915D4D7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5775" y="-355547"/>
            <a:ext cx="5891040" cy="7569093"/>
          </a:xfrm>
          <a:prstGeom prst="rect">
            <a:avLst/>
          </a:prstGeom>
        </p:spPr>
      </p:pic>
      <p:sp>
        <p:nvSpPr>
          <p:cNvPr id="2" name="ZoneTexte 1">
            <a:extLst>
              <a:ext uri="{FF2B5EF4-FFF2-40B4-BE49-F238E27FC236}">
                <a16:creationId xmlns:a16="http://schemas.microsoft.com/office/drawing/2014/main" id="{10B52421-10C4-7F69-B490-7C8B29395FAF}"/>
              </a:ext>
            </a:extLst>
          </p:cNvPr>
          <p:cNvSpPr txBox="1"/>
          <p:nvPr/>
        </p:nvSpPr>
        <p:spPr>
          <a:xfrm>
            <a:off x="353719" y="1239989"/>
            <a:ext cx="7483091" cy="3257174"/>
          </a:xfrm>
          <a:prstGeom prst="rect">
            <a:avLst/>
          </a:prstGeom>
          <a:noFill/>
        </p:spPr>
        <p:txBody>
          <a:bodyPr wrap="square" rtlCol="0">
            <a:spAutoFit/>
          </a:bodyPr>
          <a:lstStyle/>
          <a:p>
            <a:pPr marL="457200" indent="-457200">
              <a:lnSpc>
                <a:spcPct val="150000"/>
              </a:lnSpc>
              <a:buFont typeface="Wingdings" pitchFamily="2" charset="2"/>
              <a:buChar char="Ø"/>
            </a:pPr>
            <a:r>
              <a:rPr lang="fr-FR" sz="2800" b="1" dirty="0">
                <a:solidFill>
                  <a:schemeClr val="bg1"/>
                </a:solidFill>
              </a:rPr>
              <a:t>Volume d’action </a:t>
            </a:r>
            <a:r>
              <a:rPr lang="fr-FR" sz="2800" dirty="0">
                <a:solidFill>
                  <a:schemeClr val="bg1"/>
                </a:solidFill>
              </a:rPr>
              <a:t>: Limite spatiale ou un joueur peut « se déplacer » et revenir à la position verticale de départ sans aide.</a:t>
            </a:r>
          </a:p>
          <a:p>
            <a:pPr lvl="1">
              <a:lnSpc>
                <a:spcPct val="150000"/>
              </a:lnSpc>
            </a:pPr>
            <a:r>
              <a:rPr lang="fr-FR" sz="2800" i="1" dirty="0">
                <a:solidFill>
                  <a:schemeClr val="bg1"/>
                </a:solidFill>
              </a:rPr>
              <a:t>Mouvements du tronc </a:t>
            </a:r>
            <a:r>
              <a:rPr lang="fr-FR" sz="2800" dirty="0">
                <a:solidFill>
                  <a:schemeClr val="bg1"/>
                </a:solidFill>
              </a:rPr>
              <a:t>dans plans avant/arrière, latéral et rotatoire. </a:t>
            </a:r>
          </a:p>
        </p:txBody>
      </p:sp>
      <p:sp>
        <p:nvSpPr>
          <p:cNvPr id="3" name="ZoneTexte 2">
            <a:extLst>
              <a:ext uri="{FF2B5EF4-FFF2-40B4-BE49-F238E27FC236}">
                <a16:creationId xmlns:a16="http://schemas.microsoft.com/office/drawing/2014/main" id="{320043B3-E69E-AC49-CBF1-1CD8265B6A61}"/>
              </a:ext>
            </a:extLst>
          </p:cNvPr>
          <p:cNvSpPr txBox="1"/>
          <p:nvPr/>
        </p:nvSpPr>
        <p:spPr>
          <a:xfrm>
            <a:off x="2942988" y="212668"/>
            <a:ext cx="7483090" cy="707886"/>
          </a:xfrm>
          <a:prstGeom prst="rect">
            <a:avLst/>
          </a:prstGeom>
          <a:noFill/>
        </p:spPr>
        <p:txBody>
          <a:bodyPr wrap="square">
            <a:spAutoFit/>
          </a:bodyPr>
          <a:lstStyle/>
          <a:p>
            <a:pPr algn="ctr"/>
            <a:r>
              <a:rPr lang="fr-FR" sz="4000" b="1" u="sng" dirty="0">
                <a:solidFill>
                  <a:schemeClr val="bg1"/>
                </a:solidFill>
              </a:rPr>
              <a:t>Évaluation des notions spécifiques</a:t>
            </a:r>
          </a:p>
        </p:txBody>
      </p:sp>
      <p:pic>
        <p:nvPicPr>
          <p:cNvPr id="6" name="Image 5">
            <a:extLst>
              <a:ext uri="{FF2B5EF4-FFF2-40B4-BE49-F238E27FC236}">
                <a16:creationId xmlns:a16="http://schemas.microsoft.com/office/drawing/2014/main" id="{FEAA0BAC-97A8-04B4-CE30-89DC171F92D2}"/>
              </a:ext>
            </a:extLst>
          </p:cNvPr>
          <p:cNvPicPr>
            <a:picLocks noChangeAspect="1"/>
          </p:cNvPicPr>
          <p:nvPr/>
        </p:nvPicPr>
        <p:blipFill rotWithShape="1">
          <a:blip r:embed="rId6">
            <a:extLst>
              <a:ext uri="{28A0092B-C50C-407E-A947-70E740481C1C}">
                <a14:useLocalDpi xmlns:a14="http://schemas.microsoft.com/office/drawing/2010/main" val="0"/>
              </a:ext>
            </a:extLst>
          </a:blip>
          <a:srcRect r="65218"/>
          <a:stretch/>
        </p:blipFill>
        <p:spPr>
          <a:xfrm>
            <a:off x="7898201" y="1528645"/>
            <a:ext cx="1906776" cy="2679863"/>
          </a:xfrm>
          <a:prstGeom prst="rect">
            <a:avLst/>
          </a:prstGeom>
        </p:spPr>
      </p:pic>
      <p:pic>
        <p:nvPicPr>
          <p:cNvPr id="10" name="Image 9">
            <a:extLst>
              <a:ext uri="{FF2B5EF4-FFF2-40B4-BE49-F238E27FC236}">
                <a16:creationId xmlns:a16="http://schemas.microsoft.com/office/drawing/2014/main" id="{D0B52FBA-6B64-BE1C-794C-85648B27E2CE}"/>
              </a:ext>
            </a:extLst>
          </p:cNvPr>
          <p:cNvPicPr>
            <a:picLocks noChangeAspect="1"/>
          </p:cNvPicPr>
          <p:nvPr/>
        </p:nvPicPr>
        <p:blipFill rotWithShape="1">
          <a:blip r:embed="rId7">
            <a:extLst>
              <a:ext uri="{28A0092B-C50C-407E-A947-70E740481C1C}">
                <a14:useLocalDpi xmlns:a14="http://schemas.microsoft.com/office/drawing/2010/main" val="0"/>
              </a:ext>
            </a:extLst>
          </a:blip>
          <a:srcRect l="6890"/>
          <a:stretch/>
        </p:blipFill>
        <p:spPr>
          <a:xfrm>
            <a:off x="9727783" y="1528645"/>
            <a:ext cx="2600065" cy="2679863"/>
          </a:xfrm>
          <a:prstGeom prst="rect">
            <a:avLst/>
          </a:prstGeom>
        </p:spPr>
      </p:pic>
      <p:sp>
        <p:nvSpPr>
          <p:cNvPr id="11" name="ZoneTexte 10">
            <a:extLst>
              <a:ext uri="{FF2B5EF4-FFF2-40B4-BE49-F238E27FC236}">
                <a16:creationId xmlns:a16="http://schemas.microsoft.com/office/drawing/2014/main" id="{0E94CD38-1063-F00C-EF01-454B07B3513B}"/>
              </a:ext>
            </a:extLst>
          </p:cNvPr>
          <p:cNvSpPr txBox="1"/>
          <p:nvPr/>
        </p:nvSpPr>
        <p:spPr>
          <a:xfrm>
            <a:off x="401588" y="3928854"/>
            <a:ext cx="11436693" cy="2610843"/>
          </a:xfrm>
          <a:prstGeom prst="rect">
            <a:avLst/>
          </a:prstGeom>
          <a:noFill/>
        </p:spPr>
        <p:txBody>
          <a:bodyPr wrap="square" rtlCol="0">
            <a:spAutoFit/>
          </a:bodyPr>
          <a:lstStyle/>
          <a:p>
            <a:pPr>
              <a:lnSpc>
                <a:spcPct val="150000"/>
              </a:lnSpc>
            </a:pPr>
            <a:endParaRPr lang="fr-FR" sz="2800" dirty="0">
              <a:solidFill>
                <a:schemeClr val="bg1"/>
              </a:solidFill>
            </a:endParaRPr>
          </a:p>
          <a:p>
            <a:pPr marL="457200" indent="-457200">
              <a:lnSpc>
                <a:spcPct val="150000"/>
              </a:lnSpc>
              <a:buFont typeface="Wingdings" pitchFamily="2" charset="2"/>
              <a:buChar char="Ø"/>
            </a:pPr>
            <a:r>
              <a:rPr lang="fr-FR" sz="2800" b="1" dirty="0">
                <a:solidFill>
                  <a:schemeClr val="bg1"/>
                </a:solidFill>
              </a:rPr>
              <a:t>Stabilité pelvienne </a:t>
            </a:r>
            <a:r>
              <a:rPr lang="fr-FR" sz="2800" dirty="0">
                <a:solidFill>
                  <a:schemeClr val="bg1"/>
                </a:solidFill>
              </a:rPr>
              <a:t>: </a:t>
            </a:r>
            <a:r>
              <a:rPr lang="fr-FR" sz="2800" b="1" i="1" dirty="0">
                <a:solidFill>
                  <a:schemeClr val="bg1"/>
                </a:solidFill>
              </a:rPr>
              <a:t>maintien du bassin </a:t>
            </a:r>
            <a:r>
              <a:rPr lang="fr-FR" sz="2800" dirty="0">
                <a:solidFill>
                  <a:schemeClr val="bg1"/>
                </a:solidFill>
              </a:rPr>
              <a:t>dans la position assise « normale » lors du déplacement du tronc dans une direction. Peut-être </a:t>
            </a:r>
            <a:r>
              <a:rPr lang="fr-FR" sz="2800" b="1" i="1" dirty="0">
                <a:solidFill>
                  <a:schemeClr val="bg1"/>
                </a:solidFill>
              </a:rPr>
              <a:t>passive</a:t>
            </a:r>
            <a:r>
              <a:rPr lang="fr-FR" sz="2800" dirty="0">
                <a:solidFill>
                  <a:schemeClr val="bg1"/>
                </a:solidFill>
              </a:rPr>
              <a:t> ou </a:t>
            </a:r>
            <a:r>
              <a:rPr lang="fr-FR" sz="2800" b="1" i="1" dirty="0">
                <a:solidFill>
                  <a:schemeClr val="bg1"/>
                </a:solidFill>
              </a:rPr>
              <a:t>active</a:t>
            </a:r>
            <a:r>
              <a:rPr lang="fr-FR" sz="2800" dirty="0">
                <a:solidFill>
                  <a:schemeClr val="bg1"/>
                </a:solidFill>
              </a:rPr>
              <a:t>. </a:t>
            </a:r>
          </a:p>
        </p:txBody>
      </p:sp>
    </p:spTree>
    <p:extLst>
      <p:ext uri="{BB962C8B-B14F-4D97-AF65-F5344CB8AC3E}">
        <p14:creationId xmlns:p14="http://schemas.microsoft.com/office/powerpoint/2010/main" val="996294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Ellipse 59">
            <a:extLst>
              <a:ext uri="{FF2B5EF4-FFF2-40B4-BE49-F238E27FC236}">
                <a16:creationId xmlns:a16="http://schemas.microsoft.com/office/drawing/2014/main" id="{4DB212F3-2C6D-9A19-19D2-AAFE349B4913}"/>
              </a:ext>
            </a:extLst>
          </p:cNvPr>
          <p:cNvSpPr/>
          <p:nvPr/>
        </p:nvSpPr>
        <p:spPr>
          <a:xfrm>
            <a:off x="10216827" y="-372417"/>
            <a:ext cx="2478505" cy="2286000"/>
          </a:xfrm>
          <a:prstGeom prst="ellipse">
            <a:avLst/>
          </a:prstGeom>
          <a:solidFill>
            <a:srgbClr val="1A3E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993D01AF-45BB-8BDA-4E16-CFEAA5C871D3}"/>
              </a:ext>
            </a:extLst>
          </p:cNvPr>
          <p:cNvSpPr/>
          <p:nvPr/>
        </p:nvSpPr>
        <p:spPr>
          <a:xfrm>
            <a:off x="0" y="6548284"/>
            <a:ext cx="12192000" cy="309716"/>
          </a:xfrm>
          <a:prstGeom prst="rect">
            <a:avLst/>
          </a:prstGeom>
          <a:solidFill>
            <a:srgbClr val="C536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9E8234E6-4D8B-5434-A05A-F41CA6ED21EE}"/>
              </a:ext>
            </a:extLst>
          </p:cNvPr>
          <p:cNvSpPr txBox="1"/>
          <p:nvPr/>
        </p:nvSpPr>
        <p:spPr>
          <a:xfrm>
            <a:off x="3166589" y="4650029"/>
            <a:ext cx="1109912" cy="369332"/>
          </a:xfrm>
          <a:prstGeom prst="rect">
            <a:avLst/>
          </a:prstGeom>
          <a:noFill/>
        </p:spPr>
        <p:txBody>
          <a:bodyPr wrap="square" rtlCol="0">
            <a:spAutoFit/>
          </a:bodyPr>
          <a:lstStyle/>
          <a:p>
            <a:r>
              <a:rPr lang="fr-FR">
                <a:solidFill>
                  <a:schemeClr val="bg1"/>
                </a:solidFill>
              </a:rPr>
              <a:t>CHABALA</a:t>
            </a:r>
          </a:p>
        </p:txBody>
      </p:sp>
      <p:sp>
        <p:nvSpPr>
          <p:cNvPr id="58" name="ZoneTexte 57">
            <a:extLst>
              <a:ext uri="{FF2B5EF4-FFF2-40B4-BE49-F238E27FC236}">
                <a16:creationId xmlns:a16="http://schemas.microsoft.com/office/drawing/2014/main" id="{483A0A02-8452-CE5B-4685-F6849FFE831C}"/>
              </a:ext>
            </a:extLst>
          </p:cNvPr>
          <p:cNvSpPr txBox="1"/>
          <p:nvPr/>
        </p:nvSpPr>
        <p:spPr>
          <a:xfrm>
            <a:off x="6374025" y="4687664"/>
            <a:ext cx="1670705" cy="307777"/>
          </a:xfrm>
          <a:prstGeom prst="rect">
            <a:avLst/>
          </a:prstGeom>
          <a:noFill/>
        </p:spPr>
        <p:txBody>
          <a:bodyPr wrap="square" lIns="91440" tIns="45720" rIns="91440" bIns="45720" rtlCol="0" anchor="t">
            <a:spAutoFit/>
          </a:bodyPr>
          <a:lstStyle/>
          <a:p>
            <a:r>
              <a:rPr lang="fr-FR" sz="1400">
                <a:solidFill>
                  <a:schemeClr val="bg1"/>
                </a:solidFill>
              </a:rPr>
              <a:t>ROUCOULETTE</a:t>
            </a:r>
            <a:endParaRPr lang="fr-FR" sz="1400">
              <a:solidFill>
                <a:schemeClr val="bg1"/>
              </a:solidFill>
              <a:cs typeface="Calibri"/>
            </a:endParaRPr>
          </a:p>
        </p:txBody>
      </p:sp>
      <p:sp>
        <p:nvSpPr>
          <p:cNvPr id="59" name="ZoneTexte 58">
            <a:extLst>
              <a:ext uri="{FF2B5EF4-FFF2-40B4-BE49-F238E27FC236}">
                <a16:creationId xmlns:a16="http://schemas.microsoft.com/office/drawing/2014/main" id="{25A2BF55-FD4B-DDC9-67A6-B72B9AFE6459}"/>
              </a:ext>
            </a:extLst>
          </p:cNvPr>
          <p:cNvSpPr txBox="1"/>
          <p:nvPr/>
        </p:nvSpPr>
        <p:spPr>
          <a:xfrm>
            <a:off x="9969297" y="4712022"/>
            <a:ext cx="1404255" cy="261610"/>
          </a:xfrm>
          <a:prstGeom prst="rect">
            <a:avLst/>
          </a:prstGeom>
          <a:noFill/>
        </p:spPr>
        <p:txBody>
          <a:bodyPr wrap="square" lIns="91440" tIns="45720" rIns="91440" bIns="45720" rtlCol="0" anchor="t">
            <a:spAutoFit/>
          </a:bodyPr>
          <a:lstStyle/>
          <a:p>
            <a:r>
              <a:rPr lang="fr-FR" sz="1100">
                <a:solidFill>
                  <a:schemeClr val="bg1"/>
                </a:solidFill>
              </a:rPr>
              <a:t>YAGO/SCHWENKER</a:t>
            </a:r>
            <a:endParaRPr lang="fr-FR" sz="1100">
              <a:solidFill>
                <a:schemeClr val="bg1"/>
              </a:solidFill>
              <a:cs typeface="Calibri"/>
            </a:endParaRPr>
          </a:p>
        </p:txBody>
      </p:sp>
      <p:sp>
        <p:nvSpPr>
          <p:cNvPr id="63" name="ZoneTexte 62">
            <a:extLst>
              <a:ext uri="{FF2B5EF4-FFF2-40B4-BE49-F238E27FC236}">
                <a16:creationId xmlns:a16="http://schemas.microsoft.com/office/drawing/2014/main" id="{BB90752E-80A2-BC3A-8839-DFA47247AD32}"/>
              </a:ext>
            </a:extLst>
          </p:cNvPr>
          <p:cNvSpPr txBox="1"/>
          <p:nvPr/>
        </p:nvSpPr>
        <p:spPr>
          <a:xfrm>
            <a:off x="6345872" y="5574752"/>
            <a:ext cx="1953606" cy="276999"/>
          </a:xfrm>
          <a:prstGeom prst="rect">
            <a:avLst/>
          </a:prstGeom>
          <a:noFill/>
        </p:spPr>
        <p:txBody>
          <a:bodyPr wrap="square" lIns="91440" tIns="45720" rIns="91440" bIns="45720" rtlCol="0" anchor="t">
            <a:spAutoFit/>
          </a:bodyPr>
          <a:lstStyle/>
          <a:p>
            <a:r>
              <a:rPr lang="fr-FR" sz="1200">
                <a:solidFill>
                  <a:schemeClr val="bg1"/>
                </a:solidFill>
              </a:rPr>
              <a:t>SALLE DE COURS 4</a:t>
            </a:r>
            <a:endParaRPr lang="fr-FR" sz="1200">
              <a:solidFill>
                <a:schemeClr val="bg1"/>
              </a:solidFill>
              <a:cs typeface="Calibri"/>
            </a:endParaRPr>
          </a:p>
        </p:txBody>
      </p:sp>
      <p:sp>
        <p:nvSpPr>
          <p:cNvPr id="52" name="ZoneTexte 51">
            <a:extLst>
              <a:ext uri="{FF2B5EF4-FFF2-40B4-BE49-F238E27FC236}">
                <a16:creationId xmlns:a16="http://schemas.microsoft.com/office/drawing/2014/main" id="{5D27E7DB-35E1-7ECD-F61A-71C5A7FE25C6}"/>
              </a:ext>
            </a:extLst>
          </p:cNvPr>
          <p:cNvSpPr txBox="1"/>
          <p:nvPr/>
        </p:nvSpPr>
        <p:spPr>
          <a:xfrm>
            <a:off x="2900363" y="229245"/>
            <a:ext cx="5909718" cy="707886"/>
          </a:xfrm>
          <a:prstGeom prst="rect">
            <a:avLst/>
          </a:prstGeom>
          <a:noFill/>
        </p:spPr>
        <p:txBody>
          <a:bodyPr wrap="square">
            <a:spAutoFit/>
          </a:bodyPr>
          <a:lstStyle/>
          <a:p>
            <a:r>
              <a:rPr lang="fr-FR" sz="4000" b="1" u="sng" dirty="0">
                <a:solidFill>
                  <a:srgbClr val="002060"/>
                </a:solidFill>
              </a:rPr>
              <a:t>4 classes « fonctionnelles » </a:t>
            </a:r>
          </a:p>
        </p:txBody>
      </p:sp>
      <p:pic>
        <p:nvPicPr>
          <p:cNvPr id="56" name="Image 55" descr="Une image contenant Graphique, logo, symbole, Police&#10;&#10;Description générée automatiquement">
            <a:extLst>
              <a:ext uri="{FF2B5EF4-FFF2-40B4-BE49-F238E27FC236}">
                <a16:creationId xmlns:a16="http://schemas.microsoft.com/office/drawing/2014/main" id="{90E027FE-6642-1E9F-6F9C-C8F5F3E69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0216" y="291942"/>
            <a:ext cx="1451729" cy="957282"/>
          </a:xfrm>
          <a:prstGeom prst="rect">
            <a:avLst/>
          </a:prstGeom>
        </p:spPr>
      </p:pic>
      <p:sp>
        <p:nvSpPr>
          <p:cNvPr id="3" name="ZoneTexte 2">
            <a:extLst>
              <a:ext uri="{FF2B5EF4-FFF2-40B4-BE49-F238E27FC236}">
                <a16:creationId xmlns:a16="http://schemas.microsoft.com/office/drawing/2014/main" id="{FCE89EC8-86AE-448E-418F-D7F69862CCC7}"/>
              </a:ext>
            </a:extLst>
          </p:cNvPr>
          <p:cNvSpPr txBox="1"/>
          <p:nvPr/>
        </p:nvSpPr>
        <p:spPr>
          <a:xfrm>
            <a:off x="223033" y="962021"/>
            <a:ext cx="10448391" cy="1318181"/>
          </a:xfrm>
          <a:prstGeom prst="rect">
            <a:avLst/>
          </a:prstGeom>
          <a:noFill/>
        </p:spPr>
        <p:txBody>
          <a:bodyPr wrap="square" rtlCol="0">
            <a:spAutoFit/>
          </a:bodyPr>
          <a:lstStyle/>
          <a:p>
            <a:pPr marL="457200" indent="-457200">
              <a:lnSpc>
                <a:spcPct val="150000"/>
              </a:lnSpc>
              <a:buFont typeface="Wingdings" pitchFamily="2" charset="2"/>
              <a:buChar char="Ø"/>
            </a:pPr>
            <a:r>
              <a:rPr lang="fr-FR" sz="2800" b="1" dirty="0">
                <a:ea typeface="Calibri" panose="020F0502020204030204" pitchFamily="34" charset="0"/>
              </a:rPr>
              <a:t>Classe 1 </a:t>
            </a:r>
            <a:r>
              <a:rPr lang="fr-FR" sz="2800" dirty="0">
                <a:ea typeface="Calibri" panose="020F0502020204030204" pitchFamily="34" charset="0"/>
              </a:rPr>
              <a:t>: </a:t>
            </a:r>
            <a:r>
              <a:rPr lang="fr-FR" sz="2800" dirty="0">
                <a:effectLst/>
                <a:ea typeface="Calibri" panose="020F0502020204030204" pitchFamily="34" charset="0"/>
              </a:rPr>
              <a:t>Ne parvient pas à maintenir la position assise avec les bras tendus devant soi, pas de rotation du tronc (ou d’un seul côté).</a:t>
            </a:r>
            <a:r>
              <a:rPr lang="fr-FR" sz="2800" dirty="0">
                <a:effectLst/>
              </a:rPr>
              <a:t> </a:t>
            </a:r>
            <a:r>
              <a:rPr lang="fr-FR" sz="2800" dirty="0">
                <a:ea typeface="Calibri" panose="020F0502020204030204" pitchFamily="34" charset="0"/>
              </a:rPr>
              <a:t> </a:t>
            </a:r>
          </a:p>
        </p:txBody>
      </p:sp>
      <p:sp>
        <p:nvSpPr>
          <p:cNvPr id="4" name="ZoneTexte 3">
            <a:extLst>
              <a:ext uri="{FF2B5EF4-FFF2-40B4-BE49-F238E27FC236}">
                <a16:creationId xmlns:a16="http://schemas.microsoft.com/office/drawing/2014/main" id="{5F286704-6A50-0A6F-9275-410BC021BA2B}"/>
              </a:ext>
            </a:extLst>
          </p:cNvPr>
          <p:cNvSpPr txBox="1"/>
          <p:nvPr/>
        </p:nvSpPr>
        <p:spPr>
          <a:xfrm>
            <a:off x="223033" y="2280202"/>
            <a:ext cx="10448391" cy="1318181"/>
          </a:xfrm>
          <a:prstGeom prst="rect">
            <a:avLst/>
          </a:prstGeom>
          <a:noFill/>
        </p:spPr>
        <p:txBody>
          <a:bodyPr wrap="square" rtlCol="0">
            <a:spAutoFit/>
          </a:bodyPr>
          <a:lstStyle/>
          <a:p>
            <a:pPr marL="457200" indent="-457200">
              <a:lnSpc>
                <a:spcPct val="150000"/>
              </a:lnSpc>
              <a:buFont typeface="Wingdings" pitchFamily="2" charset="2"/>
              <a:buChar char="Ø"/>
            </a:pPr>
            <a:r>
              <a:rPr lang="fr-FR" sz="2800" b="1" dirty="0">
                <a:effectLst/>
                <a:ea typeface="Calibri" panose="020F0502020204030204" pitchFamily="34" charset="0"/>
              </a:rPr>
              <a:t>Classe 2 </a:t>
            </a:r>
            <a:r>
              <a:rPr lang="fr-FR" sz="2800" dirty="0">
                <a:effectLst/>
                <a:ea typeface="Calibri" panose="020F0502020204030204" pitchFamily="34" charset="0"/>
              </a:rPr>
              <a:t>: Pas d’inclinaisons latérales ; Possible rotation du tronc « haut » et flexion avant (- de 45°).</a:t>
            </a:r>
          </a:p>
        </p:txBody>
      </p:sp>
      <p:sp>
        <p:nvSpPr>
          <p:cNvPr id="5" name="ZoneTexte 4">
            <a:extLst>
              <a:ext uri="{FF2B5EF4-FFF2-40B4-BE49-F238E27FC236}">
                <a16:creationId xmlns:a16="http://schemas.microsoft.com/office/drawing/2014/main" id="{6B03ED77-8C21-9CAC-F1C5-4206AB88316F}"/>
              </a:ext>
            </a:extLst>
          </p:cNvPr>
          <p:cNvSpPr txBox="1"/>
          <p:nvPr/>
        </p:nvSpPr>
        <p:spPr>
          <a:xfrm>
            <a:off x="223033" y="3594892"/>
            <a:ext cx="10448391" cy="1964512"/>
          </a:xfrm>
          <a:prstGeom prst="rect">
            <a:avLst/>
          </a:prstGeom>
          <a:noFill/>
        </p:spPr>
        <p:txBody>
          <a:bodyPr wrap="square" rtlCol="0">
            <a:spAutoFit/>
          </a:bodyPr>
          <a:lstStyle/>
          <a:p>
            <a:pPr marL="457200" indent="-457200">
              <a:lnSpc>
                <a:spcPct val="150000"/>
              </a:lnSpc>
              <a:buFont typeface="Wingdings" pitchFamily="2" charset="2"/>
              <a:buChar char="Ø"/>
            </a:pPr>
            <a:r>
              <a:rPr lang="fr-FR" sz="2800" b="1" dirty="0">
                <a:ea typeface="Calibri" panose="020F0502020204030204" pitchFamily="34" charset="0"/>
              </a:rPr>
              <a:t>Classe 3 </a:t>
            </a:r>
            <a:r>
              <a:rPr lang="fr-FR" sz="2800" dirty="0">
                <a:ea typeface="Calibri" panose="020F0502020204030204" pitchFamily="34" charset="0"/>
              </a:rPr>
              <a:t>: Besoin d’un appui pour </a:t>
            </a:r>
            <a:r>
              <a:rPr lang="fr-FR" sz="2800" u="sng" dirty="0">
                <a:ea typeface="Calibri" panose="020F0502020204030204" pitchFamily="34" charset="0"/>
              </a:rPr>
              <a:t>l’ensemble</a:t>
            </a:r>
            <a:r>
              <a:rPr lang="fr-FR" sz="2800" dirty="0">
                <a:ea typeface="Calibri" panose="020F0502020204030204" pitchFamily="34" charset="0"/>
              </a:rPr>
              <a:t> des inclinaisons latérales. Possible </a:t>
            </a:r>
            <a:r>
              <a:rPr lang="fr-FR" sz="2800" dirty="0">
                <a:effectLst/>
                <a:ea typeface="Calibri" panose="020F0502020204030204" pitchFamily="34" charset="0"/>
              </a:rPr>
              <a:t>rotation du tronc et flexion avant complète.</a:t>
            </a:r>
            <a:endParaRPr lang="fr-FR" sz="2800" dirty="0">
              <a:ea typeface="Calibri" panose="020F0502020204030204" pitchFamily="34" charset="0"/>
            </a:endParaRPr>
          </a:p>
          <a:p>
            <a:pPr marL="457200" indent="-457200">
              <a:lnSpc>
                <a:spcPct val="150000"/>
              </a:lnSpc>
              <a:buFont typeface="Wingdings" pitchFamily="2" charset="2"/>
              <a:buChar char="Ø"/>
            </a:pPr>
            <a:endParaRPr lang="fr-FR" sz="2800" dirty="0">
              <a:effectLst/>
              <a:ea typeface="Calibri" panose="020F0502020204030204" pitchFamily="34" charset="0"/>
            </a:endParaRPr>
          </a:p>
        </p:txBody>
      </p:sp>
      <p:sp>
        <p:nvSpPr>
          <p:cNvPr id="6" name="ZoneTexte 5">
            <a:extLst>
              <a:ext uri="{FF2B5EF4-FFF2-40B4-BE49-F238E27FC236}">
                <a16:creationId xmlns:a16="http://schemas.microsoft.com/office/drawing/2014/main" id="{19BAA2B1-6A02-1F93-DCAF-E5A7B6FA3BA2}"/>
              </a:ext>
            </a:extLst>
          </p:cNvPr>
          <p:cNvSpPr txBox="1"/>
          <p:nvPr/>
        </p:nvSpPr>
        <p:spPr>
          <a:xfrm>
            <a:off x="223033" y="4855681"/>
            <a:ext cx="10448391" cy="1964512"/>
          </a:xfrm>
          <a:prstGeom prst="rect">
            <a:avLst/>
          </a:prstGeom>
          <a:noFill/>
        </p:spPr>
        <p:txBody>
          <a:bodyPr wrap="square" rtlCol="0">
            <a:spAutoFit/>
          </a:bodyPr>
          <a:lstStyle/>
          <a:p>
            <a:pPr marL="457200" indent="-457200">
              <a:lnSpc>
                <a:spcPct val="150000"/>
              </a:lnSpc>
              <a:buFont typeface="Wingdings" pitchFamily="2" charset="2"/>
              <a:buChar char="Ø"/>
            </a:pPr>
            <a:r>
              <a:rPr lang="fr-FR" sz="2800" b="1" dirty="0">
                <a:effectLst/>
                <a:ea typeface="Calibri" panose="020F0502020204030204" pitchFamily="34" charset="0"/>
              </a:rPr>
              <a:t>Classe 4 </a:t>
            </a:r>
            <a:r>
              <a:rPr lang="fr-FR" sz="2800" dirty="0">
                <a:effectLst/>
                <a:ea typeface="Calibri" panose="020F0502020204030204" pitchFamily="34" charset="0"/>
              </a:rPr>
              <a:t>: </a:t>
            </a:r>
            <a:r>
              <a:rPr lang="fr-FR" sz="2800" dirty="0">
                <a:ea typeface="Calibri" panose="020F0502020204030204" pitchFamily="34" charset="0"/>
              </a:rPr>
              <a:t>Besoin d’un appui d’un côté ou sans appui pour les inclinaisons. Possible </a:t>
            </a:r>
            <a:r>
              <a:rPr lang="fr-FR" sz="2800" dirty="0">
                <a:effectLst/>
                <a:ea typeface="Calibri" panose="020F0502020204030204" pitchFamily="34" charset="0"/>
              </a:rPr>
              <a:t>rotation du tronc et flexion avant complète.</a:t>
            </a:r>
            <a:endParaRPr lang="fr-FR" sz="2800" dirty="0">
              <a:ea typeface="Calibri" panose="020F0502020204030204" pitchFamily="34" charset="0"/>
            </a:endParaRPr>
          </a:p>
          <a:p>
            <a:pPr marL="457200" indent="-457200">
              <a:lnSpc>
                <a:spcPct val="150000"/>
              </a:lnSpc>
              <a:buFont typeface="Wingdings" pitchFamily="2" charset="2"/>
              <a:buChar char="Ø"/>
            </a:pPr>
            <a:endParaRPr lang="fr-FR" sz="2800" dirty="0">
              <a:effectLst/>
              <a:ea typeface="Calibri" panose="020F0502020204030204" pitchFamily="34" charset="0"/>
            </a:endParaRPr>
          </a:p>
        </p:txBody>
      </p:sp>
    </p:spTree>
    <p:extLst>
      <p:ext uri="{BB962C8B-B14F-4D97-AF65-F5344CB8AC3E}">
        <p14:creationId xmlns:p14="http://schemas.microsoft.com/office/powerpoint/2010/main" val="40872611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3" grpId="0"/>
      <p:bldP spid="4" grpId="0"/>
      <p:bldP spid="5" grpId="0"/>
      <p:bldP spid="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30AF4DD7E8F545898D6DA28B7584EA" ma:contentTypeVersion="3" ma:contentTypeDescription="Crée un document." ma:contentTypeScope="" ma:versionID="28e93d82d0d78cb3fe893b54779990f3">
  <xsd:schema xmlns:xsd="http://www.w3.org/2001/XMLSchema" xmlns:xs="http://www.w3.org/2001/XMLSchema" xmlns:p="http://schemas.microsoft.com/office/2006/metadata/properties" xmlns:ns2="2a3ec08f-cbd0-4193-8670-7ab1821982e5" targetNamespace="http://schemas.microsoft.com/office/2006/metadata/properties" ma:root="true" ma:fieldsID="9d9642b26fc01ea6d60202af9a043ef2" ns2:_="">
    <xsd:import namespace="2a3ec08f-cbd0-4193-8670-7ab1821982e5"/>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3ec08f-cbd0-4193-8670-7ab1821982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14A378-304B-47BA-94B3-AFA6266E1FF6}">
  <ds:schemaRefs>
    <ds:schemaRef ds:uri="2a3ec08f-cbd0-4193-8670-7ab1821982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7816BBE-1640-4B7C-A67F-76B5E01B4D8F}">
  <ds:schemaRefs>
    <ds:schemaRef ds:uri="http://schemas.microsoft.com/sharepoint/v3/contenttype/forms"/>
  </ds:schemaRefs>
</ds:datastoreItem>
</file>

<file path=customXml/itemProps3.xml><?xml version="1.0" encoding="utf-8"?>
<ds:datastoreItem xmlns:ds="http://schemas.openxmlformats.org/officeDocument/2006/customXml" ds:itemID="{AB624C93-D026-420A-A348-0E162A8472A0}">
  <ds:schemaRefs>
    <ds:schemaRef ds:uri="2a3ec08f-cbd0-4193-8670-7ab1821982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3785</TotalTime>
  <Words>975</Words>
  <Application>Microsoft Macintosh PowerPoint</Application>
  <PresentationFormat>Grand écran</PresentationFormat>
  <Paragraphs>154</Paragraphs>
  <Slides>15</Slides>
  <Notes>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Arial</vt:lpstr>
      <vt:lpstr>Calibri</vt:lpstr>
      <vt:lpstr>Calibri Light</vt:lpstr>
      <vt:lpstr>Courier New</vt:lpstr>
      <vt:lpstr>Parka Black</vt:lpstr>
      <vt:lpstr>Parka Regular</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Chloé MAINGOT</dc:creator>
  <cp:lastModifiedBy>PIGOURY Pierre</cp:lastModifiedBy>
  <cp:revision>30</cp:revision>
  <dcterms:created xsi:type="dcterms:W3CDTF">2023-10-18T14:21:30Z</dcterms:created>
  <dcterms:modified xsi:type="dcterms:W3CDTF">2024-01-15T20:14:04Z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0x0101002230AF4DD7E8F545898D6DA28B7584EA</vt:lpwstr>
  </property>
</Properties>
</file>